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38"/>
  </p:notesMasterIdLst>
  <p:sldIdLst>
    <p:sldId id="256" r:id="rId2"/>
    <p:sldId id="259" r:id="rId3"/>
    <p:sldId id="269" r:id="rId4"/>
    <p:sldId id="257" r:id="rId5"/>
    <p:sldId id="261" r:id="rId6"/>
    <p:sldId id="276" r:id="rId7"/>
    <p:sldId id="260" r:id="rId8"/>
    <p:sldId id="296" r:id="rId9"/>
    <p:sldId id="297" r:id="rId10"/>
    <p:sldId id="298" r:id="rId11"/>
    <p:sldId id="299" r:id="rId12"/>
    <p:sldId id="317" r:id="rId13"/>
    <p:sldId id="318" r:id="rId14"/>
    <p:sldId id="319" r:id="rId15"/>
    <p:sldId id="320" r:id="rId16"/>
    <p:sldId id="321" r:id="rId17"/>
    <p:sldId id="322" r:id="rId18"/>
    <p:sldId id="300" r:id="rId19"/>
    <p:sldId id="302" r:id="rId20"/>
    <p:sldId id="301" r:id="rId21"/>
    <p:sldId id="304" r:id="rId22"/>
    <p:sldId id="303" r:id="rId23"/>
    <p:sldId id="305" r:id="rId24"/>
    <p:sldId id="306" r:id="rId25"/>
    <p:sldId id="314" r:id="rId26"/>
    <p:sldId id="307" r:id="rId27"/>
    <p:sldId id="308" r:id="rId28"/>
    <p:sldId id="315" r:id="rId29"/>
    <p:sldId id="309" r:id="rId30"/>
    <p:sldId id="316" r:id="rId31"/>
    <p:sldId id="310" r:id="rId32"/>
    <p:sldId id="311" r:id="rId33"/>
    <p:sldId id="312" r:id="rId34"/>
    <p:sldId id="313" r:id="rId35"/>
    <p:sldId id="258" r:id="rId36"/>
    <p:sldId id="262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A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9D78D4-E722-4271-A0A9-76378A7E38A2}">
  <a:tblStyle styleId="{C39D78D4-E722-4271-A0A9-76378A7E38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63d59f7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63d59f7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854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0801d671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0801d671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369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Google Shape;4476;g6563d59f7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7" name="Google Shape;4477;g6563d59f7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229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460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073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870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50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174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Google Shape;4476;g6563d59f7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7" name="Google Shape;4477;g6563d59f7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784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377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563d59f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563d59f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22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511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05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835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793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161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839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893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24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47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0801d671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0801d671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677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0801d671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0801d671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79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043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595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253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63d59f7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63d59f7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63d59f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63d59f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801d671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801d671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563d59f7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563d59f7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Google Shape;4476;g6563d59f7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7" name="Google Shape;4477;g6563d59f7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244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92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937700" y="1453708"/>
            <a:ext cx="72687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40200" y="24289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0200" y="3846400"/>
            <a:ext cx="2210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212900" y="1966650"/>
            <a:ext cx="47181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13100" y="84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13100" y="19357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416688" y="2846850"/>
            <a:ext cx="23106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>
            <a:off x="2843538" y="1966650"/>
            <a:ext cx="34569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ubTitle" idx="1"/>
          </p:nvPr>
        </p:nvSpPr>
        <p:spPr>
          <a:xfrm>
            <a:off x="1311004" y="3569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2"/>
          </p:nvPr>
        </p:nvSpPr>
        <p:spPr>
          <a:xfrm>
            <a:off x="3673231" y="3206993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ubTitle" idx="3"/>
          </p:nvPr>
        </p:nvSpPr>
        <p:spPr>
          <a:xfrm>
            <a:off x="5990071" y="355906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4"/>
          </p:nvPr>
        </p:nvSpPr>
        <p:spPr>
          <a:xfrm>
            <a:off x="1609025" y="2632700"/>
            <a:ext cx="12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5"/>
          </p:nvPr>
        </p:nvSpPr>
        <p:spPr>
          <a:xfrm>
            <a:off x="3673231" y="2158801"/>
            <a:ext cx="181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ubTitle" idx="6"/>
          </p:nvPr>
        </p:nvSpPr>
        <p:spPr>
          <a:xfrm>
            <a:off x="6202540" y="2617715"/>
            <a:ext cx="1467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097251" y="1359073"/>
            <a:ext cx="168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299600" y="1761048"/>
            <a:ext cx="148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5614677" y="1518450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 idx="3"/>
          </p:nvPr>
        </p:nvSpPr>
        <p:spPr>
          <a:xfrm>
            <a:off x="4372776" y="3631918"/>
            <a:ext cx="137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4366726" y="4032151"/>
            <a:ext cx="1441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5" hasCustomPrompt="1"/>
          </p:nvPr>
        </p:nvSpPr>
        <p:spPr>
          <a:xfrm>
            <a:off x="5614677" y="2659574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6"/>
          </p:nvPr>
        </p:nvSpPr>
        <p:spPr>
          <a:xfrm>
            <a:off x="6696247" y="2455700"/>
            <a:ext cx="16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6676267" y="2853909"/>
            <a:ext cx="148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8" hasCustomPrompt="1"/>
          </p:nvPr>
        </p:nvSpPr>
        <p:spPr>
          <a:xfrm>
            <a:off x="5614677" y="3800697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9"/>
          </p:nvPr>
        </p:nvSpPr>
        <p:spPr>
          <a:xfrm>
            <a:off x="5136200" y="218975"/>
            <a:ext cx="2171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599375" y="2132550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2"/>
          </p:nvPr>
        </p:nvSpPr>
        <p:spPr>
          <a:xfrm>
            <a:off x="6483022" y="198080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6483022" y="239551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3" hasCustomPrompt="1"/>
          </p:nvPr>
        </p:nvSpPr>
        <p:spPr>
          <a:xfrm>
            <a:off x="5544574" y="22828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4"/>
          </p:nvPr>
        </p:nvSpPr>
        <p:spPr>
          <a:xfrm>
            <a:off x="218772" y="202173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>
            <a:off x="564072" y="24364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6" hasCustomPrompt="1"/>
          </p:nvPr>
        </p:nvSpPr>
        <p:spPr>
          <a:xfrm>
            <a:off x="2728593" y="2282850"/>
            <a:ext cx="7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2335550" y="3761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2"/>
          </p:nvPr>
        </p:nvSpPr>
        <p:spPr>
          <a:xfrm>
            <a:off x="1477609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477609" y="2040204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3"/>
          </p:nvPr>
        </p:nvSpPr>
        <p:spPr>
          <a:xfrm>
            <a:off x="4039391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"/>
          </p:nvPr>
        </p:nvSpPr>
        <p:spPr>
          <a:xfrm>
            <a:off x="4039391" y="2040204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5"/>
          </p:nvPr>
        </p:nvSpPr>
        <p:spPr>
          <a:xfrm>
            <a:off x="6591624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6"/>
          </p:nvPr>
        </p:nvSpPr>
        <p:spPr>
          <a:xfrm>
            <a:off x="6591624" y="2040204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 idx="7"/>
          </p:nvPr>
        </p:nvSpPr>
        <p:spPr>
          <a:xfrm>
            <a:off x="1477609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8"/>
          </p:nvPr>
        </p:nvSpPr>
        <p:spPr>
          <a:xfrm>
            <a:off x="1477609" y="3408591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 idx="9"/>
          </p:nvPr>
        </p:nvSpPr>
        <p:spPr>
          <a:xfrm>
            <a:off x="4039391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3"/>
          </p:nvPr>
        </p:nvSpPr>
        <p:spPr>
          <a:xfrm>
            <a:off x="4039391" y="3408591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14"/>
          </p:nvPr>
        </p:nvSpPr>
        <p:spPr>
          <a:xfrm>
            <a:off x="6591624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5"/>
          </p:nvPr>
        </p:nvSpPr>
        <p:spPr>
          <a:xfrm>
            <a:off x="6591624" y="3408591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Microprocessor</a:t>
            </a:r>
            <a:r>
              <a:rPr lang="en" sz="5000" dirty="0"/>
              <a:t> </a:t>
            </a:r>
            <a:br>
              <a:rPr lang="en" sz="5000" dirty="0"/>
            </a:br>
            <a:r>
              <a:rPr lang="en" sz="4500" dirty="0"/>
              <a:t>4</a:t>
            </a:r>
            <a:r>
              <a:rPr lang="ko-KR" altLang="en-US" sz="4500" dirty="0"/>
              <a:t>조</a:t>
            </a:r>
            <a:r>
              <a:rPr lang="ko-KR" altLang="en-US" sz="5000" dirty="0"/>
              <a:t> </a:t>
            </a:r>
            <a:r>
              <a:rPr lang="en-US" altLang="ko-KR" sz="5000" dirty="0"/>
              <a:t>First Spring</a:t>
            </a:r>
            <a:endParaRPr sz="5000" dirty="0"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201613989 </a:t>
            </a:r>
            <a:r>
              <a:rPr lang="ko-KR" altLang="en-US" dirty="0"/>
              <a:t>김진산</a:t>
            </a:r>
            <a:endParaRPr lang="en-US" altLang="ko-K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201610349 </a:t>
            </a:r>
            <a:r>
              <a:rPr lang="ko-KR" altLang="en-US" dirty="0"/>
              <a:t>최성우</a:t>
            </a:r>
            <a:endParaRPr lang="en-US" altLang="ko-K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201822483 </a:t>
            </a:r>
            <a:r>
              <a:rPr lang="ko-KR" altLang="en-US" dirty="0"/>
              <a:t>정우</a:t>
            </a:r>
            <a:endParaRPr dirty="0"/>
          </a:p>
        </p:txBody>
      </p:sp>
      <p:sp>
        <p:nvSpPr>
          <p:cNvPr id="126" name="Google Shape;126;p29"/>
          <p:cNvSpPr/>
          <p:nvPr/>
        </p:nvSpPr>
        <p:spPr>
          <a:xfrm>
            <a:off x="6619036" y="3446870"/>
            <a:ext cx="1546769" cy="279991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규칙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Google Shape;4497;p49">
            <a:extLst>
              <a:ext uri="{FF2B5EF4-FFF2-40B4-BE49-F238E27FC236}">
                <a16:creationId xmlns:a16="http://schemas.microsoft.com/office/drawing/2014/main" id="{C4AB45EA-E308-4712-B8ED-81B521F5EEE4}"/>
              </a:ext>
            </a:extLst>
          </p:cNvPr>
          <p:cNvSpPr txBox="1">
            <a:spLocks/>
          </p:cNvSpPr>
          <p:nvPr/>
        </p:nvSpPr>
        <p:spPr>
          <a:xfrm>
            <a:off x="4476080" y="1339678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C9A95E"/>
                </a:solidFill>
              </a:rPr>
              <a:t>Point</a:t>
            </a:r>
          </a:p>
        </p:txBody>
      </p:sp>
      <p:sp>
        <p:nvSpPr>
          <p:cNvPr id="8" name="Google Shape;4510;p49">
            <a:extLst>
              <a:ext uri="{FF2B5EF4-FFF2-40B4-BE49-F238E27FC236}">
                <a16:creationId xmlns:a16="http://schemas.microsoft.com/office/drawing/2014/main" id="{9A29ED2C-5B6D-4EC3-BDFC-0F8BC4F9C7A5}"/>
              </a:ext>
            </a:extLst>
          </p:cNvPr>
          <p:cNvSpPr/>
          <p:nvPr/>
        </p:nvSpPr>
        <p:spPr>
          <a:xfrm rot="1800003">
            <a:off x="3973539" y="1303198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06C64-0C82-44E2-9845-15B697620EE7}"/>
              </a:ext>
            </a:extLst>
          </p:cNvPr>
          <p:cNvSpPr txBox="1"/>
          <p:nvPr/>
        </p:nvSpPr>
        <p:spPr>
          <a:xfrm>
            <a:off x="1741714" y="2002971"/>
            <a:ext cx="59740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Missile</a:t>
            </a:r>
            <a:r>
              <a:rPr lang="ko-KR" altLang="en-US" dirty="0">
                <a:solidFill>
                  <a:schemeClr val="bg1"/>
                </a:solidFill>
              </a:rPr>
              <a:t>을 이용하여 </a:t>
            </a:r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를 파괴하면 점수가 증가합니다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개를 놓치면 게임이 종료됩니다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Point</a:t>
            </a:r>
            <a:r>
              <a:rPr lang="ko-KR" altLang="en-US" dirty="0">
                <a:solidFill>
                  <a:schemeClr val="bg1"/>
                </a:solidFill>
              </a:rPr>
              <a:t>와 놓친 개수는 </a:t>
            </a:r>
            <a:r>
              <a:rPr lang="en-US" altLang="ko-KR" dirty="0">
                <a:solidFill>
                  <a:schemeClr val="bg1"/>
                </a:solidFill>
              </a:rPr>
              <a:t>LCD</a:t>
            </a:r>
            <a:r>
              <a:rPr lang="ko-KR" altLang="en-US" dirty="0">
                <a:solidFill>
                  <a:schemeClr val="bg1"/>
                </a:solidFill>
              </a:rPr>
              <a:t>의 가장 아래에서 확인할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Google Shape;12836;p61">
            <a:extLst>
              <a:ext uri="{FF2B5EF4-FFF2-40B4-BE49-F238E27FC236}">
                <a16:creationId xmlns:a16="http://schemas.microsoft.com/office/drawing/2014/main" id="{2492620D-0CA1-437F-964D-09D371FC6A4C}"/>
              </a:ext>
            </a:extLst>
          </p:cNvPr>
          <p:cNvSpPr/>
          <p:nvPr/>
        </p:nvSpPr>
        <p:spPr>
          <a:xfrm>
            <a:off x="4100438" y="1351690"/>
            <a:ext cx="306000" cy="342000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rgbClr val="C9A95E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68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640200" y="3001468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02</a:t>
            </a:r>
            <a:br>
              <a:rPr lang="en" dirty="0"/>
            </a:br>
            <a:r>
              <a:rPr lang="ko-KR" altLang="en-US" sz="2500" dirty="0"/>
              <a:t>코드</a:t>
            </a:r>
            <a:endParaRPr sz="2500" dirty="0"/>
          </a:p>
        </p:txBody>
      </p:sp>
      <p:sp>
        <p:nvSpPr>
          <p:cNvPr id="323" name="Google Shape;323;p42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2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title" idx="2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353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p49"/>
          <p:cNvSpPr txBox="1">
            <a:spLocks noGrp="1"/>
          </p:cNvSpPr>
          <p:nvPr>
            <p:ph type="title"/>
          </p:nvPr>
        </p:nvSpPr>
        <p:spPr>
          <a:xfrm>
            <a:off x="2335550" y="3761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LCD</a:t>
            </a:r>
            <a:r>
              <a:rPr lang="ko-KR" altLang="en-US" dirty="0"/>
              <a:t> 관련 함수</a:t>
            </a:r>
            <a:endParaRPr dirty="0"/>
          </a:p>
        </p:txBody>
      </p:sp>
      <p:sp>
        <p:nvSpPr>
          <p:cNvPr id="4497" name="Google Shape;4497;p49"/>
          <p:cNvSpPr txBox="1">
            <a:spLocks noGrp="1"/>
          </p:cNvSpPr>
          <p:nvPr>
            <p:ph type="title" idx="2"/>
          </p:nvPr>
        </p:nvSpPr>
        <p:spPr>
          <a:xfrm>
            <a:off x="1821757" y="1628394"/>
            <a:ext cx="2271271" cy="35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GLCD_setTextColor</a:t>
            </a:r>
            <a:endParaRPr dirty="0"/>
          </a:p>
        </p:txBody>
      </p:sp>
      <p:sp>
        <p:nvSpPr>
          <p:cNvPr id="4498" name="Google Shape;4498;p49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10" name="Google Shape;4510;p49"/>
          <p:cNvSpPr/>
          <p:nvPr/>
        </p:nvSpPr>
        <p:spPr>
          <a:xfrm rot="1800003">
            <a:off x="1520882" y="1771450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497;p49">
            <a:extLst>
              <a:ext uri="{FF2B5EF4-FFF2-40B4-BE49-F238E27FC236}">
                <a16:creationId xmlns:a16="http://schemas.microsoft.com/office/drawing/2014/main" id="{0B279F9E-93D1-4B3A-9B60-10BB59EA663E}"/>
              </a:ext>
            </a:extLst>
          </p:cNvPr>
          <p:cNvSpPr txBox="1">
            <a:spLocks/>
          </p:cNvSpPr>
          <p:nvPr/>
        </p:nvSpPr>
        <p:spPr>
          <a:xfrm>
            <a:off x="1826417" y="2430386"/>
            <a:ext cx="3189720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 err="1"/>
              <a:t>GLCD_setBackColor</a:t>
            </a:r>
            <a:endParaRPr lang="en-US" dirty="0"/>
          </a:p>
        </p:txBody>
      </p:sp>
      <p:sp>
        <p:nvSpPr>
          <p:cNvPr id="40" name="Google Shape;4510;p49">
            <a:extLst>
              <a:ext uri="{FF2B5EF4-FFF2-40B4-BE49-F238E27FC236}">
                <a16:creationId xmlns:a16="http://schemas.microsoft.com/office/drawing/2014/main" id="{31501002-FC0A-4D1B-B95E-5E5F501292D2}"/>
              </a:ext>
            </a:extLst>
          </p:cNvPr>
          <p:cNvSpPr/>
          <p:nvPr/>
        </p:nvSpPr>
        <p:spPr>
          <a:xfrm rot="1800003">
            <a:off x="1525541" y="2573442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497;p49">
            <a:extLst>
              <a:ext uri="{FF2B5EF4-FFF2-40B4-BE49-F238E27FC236}">
                <a16:creationId xmlns:a16="http://schemas.microsoft.com/office/drawing/2014/main" id="{68C391CA-3A67-4BD6-B2B6-4F6B389A35F7}"/>
              </a:ext>
            </a:extLst>
          </p:cNvPr>
          <p:cNvSpPr txBox="1">
            <a:spLocks/>
          </p:cNvSpPr>
          <p:nvPr/>
        </p:nvSpPr>
        <p:spPr>
          <a:xfrm>
            <a:off x="1821758" y="3240792"/>
            <a:ext cx="1766174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 err="1"/>
              <a:t>GLCD_clear</a:t>
            </a:r>
            <a:endParaRPr lang="en-US" dirty="0"/>
          </a:p>
        </p:txBody>
      </p:sp>
      <p:sp>
        <p:nvSpPr>
          <p:cNvPr id="46" name="Google Shape;4510;p49">
            <a:extLst>
              <a:ext uri="{FF2B5EF4-FFF2-40B4-BE49-F238E27FC236}">
                <a16:creationId xmlns:a16="http://schemas.microsoft.com/office/drawing/2014/main" id="{9313B61A-7AC3-48C9-84D7-B8DC03CD947A}"/>
              </a:ext>
            </a:extLst>
          </p:cNvPr>
          <p:cNvSpPr/>
          <p:nvPr/>
        </p:nvSpPr>
        <p:spPr>
          <a:xfrm rot="1800003">
            <a:off x="1520882" y="3383848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497;p49">
            <a:extLst>
              <a:ext uri="{FF2B5EF4-FFF2-40B4-BE49-F238E27FC236}">
                <a16:creationId xmlns:a16="http://schemas.microsoft.com/office/drawing/2014/main" id="{7AB3459B-5377-4A9C-BA8A-902C078A98C8}"/>
              </a:ext>
            </a:extLst>
          </p:cNvPr>
          <p:cNvSpPr txBox="1">
            <a:spLocks/>
          </p:cNvSpPr>
          <p:nvPr/>
        </p:nvSpPr>
        <p:spPr>
          <a:xfrm>
            <a:off x="5138156" y="1987634"/>
            <a:ext cx="2116083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 err="1"/>
              <a:t>GLCD_displayChar</a:t>
            </a:r>
            <a:endParaRPr lang="en-US" dirty="0"/>
          </a:p>
        </p:txBody>
      </p:sp>
      <p:sp>
        <p:nvSpPr>
          <p:cNvPr id="54" name="Google Shape;4510;p49">
            <a:extLst>
              <a:ext uri="{FF2B5EF4-FFF2-40B4-BE49-F238E27FC236}">
                <a16:creationId xmlns:a16="http://schemas.microsoft.com/office/drawing/2014/main" id="{6D9A764E-77D1-4AE2-A34B-26F21E29290B}"/>
              </a:ext>
            </a:extLst>
          </p:cNvPr>
          <p:cNvSpPr/>
          <p:nvPr/>
        </p:nvSpPr>
        <p:spPr>
          <a:xfrm rot="1800003">
            <a:off x="4837281" y="2130690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497;p49">
            <a:extLst>
              <a:ext uri="{FF2B5EF4-FFF2-40B4-BE49-F238E27FC236}">
                <a16:creationId xmlns:a16="http://schemas.microsoft.com/office/drawing/2014/main" id="{B16C62A2-DB59-4C78-871A-7CF861292F89}"/>
              </a:ext>
            </a:extLst>
          </p:cNvPr>
          <p:cNvSpPr txBox="1">
            <a:spLocks/>
          </p:cNvSpPr>
          <p:nvPr/>
        </p:nvSpPr>
        <p:spPr>
          <a:xfrm>
            <a:off x="5138156" y="2859051"/>
            <a:ext cx="2640183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 err="1"/>
              <a:t>GLCD_displayStringLn</a:t>
            </a:r>
            <a:endParaRPr lang="en-US" dirty="0"/>
          </a:p>
        </p:txBody>
      </p:sp>
      <p:sp>
        <p:nvSpPr>
          <p:cNvPr id="57" name="Google Shape;4510;p49">
            <a:extLst>
              <a:ext uri="{FF2B5EF4-FFF2-40B4-BE49-F238E27FC236}">
                <a16:creationId xmlns:a16="http://schemas.microsoft.com/office/drawing/2014/main" id="{3F9A816E-197A-49D6-B557-8316E0168270}"/>
              </a:ext>
            </a:extLst>
          </p:cNvPr>
          <p:cNvSpPr/>
          <p:nvPr/>
        </p:nvSpPr>
        <p:spPr>
          <a:xfrm rot="1800003">
            <a:off x="4844435" y="2983417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045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GLCD_setTextColor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63B9-844B-47F2-8A9A-42973FBA835F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LCD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Text </a:t>
            </a:r>
            <a:r>
              <a:rPr lang="ko-KR" altLang="en-US" dirty="0">
                <a:solidFill>
                  <a:schemeClr val="bg1"/>
                </a:solidFill>
              </a:rPr>
              <a:t>색 설정 함수</a:t>
            </a:r>
          </a:p>
        </p:txBody>
      </p:sp>
    </p:spTree>
    <p:extLst>
      <p:ext uri="{BB962C8B-B14F-4D97-AF65-F5344CB8AC3E}">
        <p14:creationId xmlns:p14="http://schemas.microsoft.com/office/powerpoint/2010/main" val="216048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GLCD_setBackColor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63B9-844B-47F2-8A9A-42973FBA835F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LCD</a:t>
            </a:r>
            <a:r>
              <a:rPr lang="ko-KR" altLang="en-US" dirty="0">
                <a:solidFill>
                  <a:schemeClr val="bg1"/>
                </a:solidFill>
              </a:rPr>
              <a:t>의 배경 색 설정 함수</a:t>
            </a:r>
          </a:p>
        </p:txBody>
      </p:sp>
    </p:spTree>
    <p:extLst>
      <p:ext uri="{BB962C8B-B14F-4D97-AF65-F5344CB8AC3E}">
        <p14:creationId xmlns:p14="http://schemas.microsoft.com/office/powerpoint/2010/main" val="1082251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GLCD_clear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63B9-844B-47F2-8A9A-42973FBA835F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LCD</a:t>
            </a:r>
            <a:r>
              <a:rPr lang="ko-KR" altLang="en-US" dirty="0">
                <a:solidFill>
                  <a:schemeClr val="bg1"/>
                </a:solidFill>
              </a:rPr>
              <a:t>의 모든 </a:t>
            </a:r>
            <a:r>
              <a:rPr lang="en-US" altLang="ko-KR" dirty="0">
                <a:solidFill>
                  <a:schemeClr val="bg1"/>
                </a:solidFill>
              </a:rPr>
              <a:t>pixel</a:t>
            </a:r>
            <a:r>
              <a:rPr lang="ko-KR" altLang="en-US" dirty="0">
                <a:solidFill>
                  <a:schemeClr val="bg1"/>
                </a:solidFill>
              </a:rPr>
              <a:t>의 색 설정 함수</a:t>
            </a:r>
          </a:p>
        </p:txBody>
      </p:sp>
    </p:spTree>
    <p:extLst>
      <p:ext uri="{BB962C8B-B14F-4D97-AF65-F5344CB8AC3E}">
        <p14:creationId xmlns:p14="http://schemas.microsoft.com/office/powerpoint/2010/main" val="251745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GLCD_displayChar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63B9-844B-47F2-8A9A-42973FBA835F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LCD</a:t>
            </a:r>
            <a:r>
              <a:rPr lang="ko-KR" altLang="en-US" dirty="0">
                <a:solidFill>
                  <a:schemeClr val="bg1"/>
                </a:solidFill>
              </a:rPr>
              <a:t>에 문자 출력 함수</a:t>
            </a:r>
          </a:p>
        </p:txBody>
      </p:sp>
    </p:spTree>
    <p:extLst>
      <p:ext uri="{BB962C8B-B14F-4D97-AF65-F5344CB8AC3E}">
        <p14:creationId xmlns:p14="http://schemas.microsoft.com/office/powerpoint/2010/main" val="51013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599" y="368825"/>
            <a:ext cx="3562663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GLCD_displayStringLn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63B9-844B-47F2-8A9A-42973FBA835F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LCD</a:t>
            </a:r>
            <a:r>
              <a:rPr lang="ko-KR" altLang="en-US" dirty="0">
                <a:solidFill>
                  <a:schemeClr val="bg1"/>
                </a:solidFill>
              </a:rPr>
              <a:t>에 문자열 출력 함수</a:t>
            </a:r>
          </a:p>
        </p:txBody>
      </p:sp>
    </p:spTree>
    <p:extLst>
      <p:ext uri="{BB962C8B-B14F-4D97-AF65-F5344CB8AC3E}">
        <p14:creationId xmlns:p14="http://schemas.microsoft.com/office/powerpoint/2010/main" val="689503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p49"/>
          <p:cNvSpPr txBox="1">
            <a:spLocks noGrp="1"/>
          </p:cNvSpPr>
          <p:nvPr>
            <p:ph type="title"/>
          </p:nvPr>
        </p:nvSpPr>
        <p:spPr>
          <a:xfrm>
            <a:off x="2335550" y="3761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함수</a:t>
            </a:r>
            <a:endParaRPr dirty="0"/>
          </a:p>
        </p:txBody>
      </p:sp>
      <p:sp>
        <p:nvSpPr>
          <p:cNvPr id="4497" name="Google Shape;4497;p49"/>
          <p:cNvSpPr txBox="1">
            <a:spLocks noGrp="1"/>
          </p:cNvSpPr>
          <p:nvPr>
            <p:ph type="title" idx="2"/>
          </p:nvPr>
        </p:nvSpPr>
        <p:spPr>
          <a:xfrm>
            <a:off x="1290535" y="1618695"/>
            <a:ext cx="1295924" cy="359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runGame</a:t>
            </a:r>
            <a:endParaRPr dirty="0"/>
          </a:p>
        </p:txBody>
      </p:sp>
      <p:sp>
        <p:nvSpPr>
          <p:cNvPr id="4498" name="Google Shape;4498;p49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10" name="Google Shape;4510;p49"/>
          <p:cNvSpPr/>
          <p:nvPr/>
        </p:nvSpPr>
        <p:spPr>
          <a:xfrm rot="1800003">
            <a:off x="989659" y="1761751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497;p49">
            <a:extLst>
              <a:ext uri="{FF2B5EF4-FFF2-40B4-BE49-F238E27FC236}">
                <a16:creationId xmlns:a16="http://schemas.microsoft.com/office/drawing/2014/main" id="{0B279F9E-93D1-4B3A-9B60-10BB59EA663E}"/>
              </a:ext>
            </a:extLst>
          </p:cNvPr>
          <p:cNvSpPr txBox="1">
            <a:spLocks/>
          </p:cNvSpPr>
          <p:nvPr/>
        </p:nvSpPr>
        <p:spPr>
          <a:xfrm>
            <a:off x="1295194" y="2420687"/>
            <a:ext cx="1295924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 err="1"/>
              <a:t>gameInit</a:t>
            </a:r>
            <a:endParaRPr lang="en-US" dirty="0"/>
          </a:p>
        </p:txBody>
      </p:sp>
      <p:sp>
        <p:nvSpPr>
          <p:cNvPr id="40" name="Google Shape;4510;p49">
            <a:extLst>
              <a:ext uri="{FF2B5EF4-FFF2-40B4-BE49-F238E27FC236}">
                <a16:creationId xmlns:a16="http://schemas.microsoft.com/office/drawing/2014/main" id="{31501002-FC0A-4D1B-B95E-5E5F501292D2}"/>
              </a:ext>
            </a:extLst>
          </p:cNvPr>
          <p:cNvSpPr/>
          <p:nvPr/>
        </p:nvSpPr>
        <p:spPr>
          <a:xfrm rot="1800003">
            <a:off x="994318" y="2563743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497;p49">
            <a:extLst>
              <a:ext uri="{FF2B5EF4-FFF2-40B4-BE49-F238E27FC236}">
                <a16:creationId xmlns:a16="http://schemas.microsoft.com/office/drawing/2014/main" id="{9DC36556-46BC-4E8F-867F-E984281B839B}"/>
              </a:ext>
            </a:extLst>
          </p:cNvPr>
          <p:cNvSpPr txBox="1">
            <a:spLocks/>
          </p:cNvSpPr>
          <p:nvPr/>
        </p:nvSpPr>
        <p:spPr>
          <a:xfrm>
            <a:off x="6001795" y="1618695"/>
            <a:ext cx="1595155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 err="1"/>
              <a:t>fighterCrash</a:t>
            </a:r>
            <a:endParaRPr lang="en-US" dirty="0"/>
          </a:p>
        </p:txBody>
      </p:sp>
      <p:sp>
        <p:nvSpPr>
          <p:cNvPr id="43" name="Google Shape;4497;p49">
            <a:extLst>
              <a:ext uri="{FF2B5EF4-FFF2-40B4-BE49-F238E27FC236}">
                <a16:creationId xmlns:a16="http://schemas.microsoft.com/office/drawing/2014/main" id="{45797FF2-DD91-449D-9CC2-6C16E3F96A80}"/>
              </a:ext>
            </a:extLst>
          </p:cNvPr>
          <p:cNvSpPr txBox="1">
            <a:spLocks/>
          </p:cNvSpPr>
          <p:nvPr/>
        </p:nvSpPr>
        <p:spPr>
          <a:xfrm>
            <a:off x="6010972" y="2401856"/>
            <a:ext cx="1595155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 err="1"/>
              <a:t>moveMeteor</a:t>
            </a:r>
            <a:endParaRPr lang="en-US" dirty="0"/>
          </a:p>
        </p:txBody>
      </p:sp>
      <p:sp>
        <p:nvSpPr>
          <p:cNvPr id="44" name="Google Shape;4510;p49">
            <a:extLst>
              <a:ext uri="{FF2B5EF4-FFF2-40B4-BE49-F238E27FC236}">
                <a16:creationId xmlns:a16="http://schemas.microsoft.com/office/drawing/2014/main" id="{2ACEC717-C9A0-4C83-B591-D96B8983E8BA}"/>
              </a:ext>
            </a:extLst>
          </p:cNvPr>
          <p:cNvSpPr/>
          <p:nvPr/>
        </p:nvSpPr>
        <p:spPr>
          <a:xfrm rot="1800003">
            <a:off x="5710097" y="2544912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497;p49">
            <a:extLst>
              <a:ext uri="{FF2B5EF4-FFF2-40B4-BE49-F238E27FC236}">
                <a16:creationId xmlns:a16="http://schemas.microsoft.com/office/drawing/2014/main" id="{68C391CA-3A67-4BD6-B2B6-4F6B389A35F7}"/>
              </a:ext>
            </a:extLst>
          </p:cNvPr>
          <p:cNvSpPr txBox="1">
            <a:spLocks/>
          </p:cNvSpPr>
          <p:nvPr/>
        </p:nvSpPr>
        <p:spPr>
          <a:xfrm>
            <a:off x="1290535" y="3231093"/>
            <a:ext cx="1295924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 err="1"/>
              <a:t>gameOver</a:t>
            </a:r>
            <a:endParaRPr lang="en-US" dirty="0"/>
          </a:p>
        </p:txBody>
      </p:sp>
      <p:sp>
        <p:nvSpPr>
          <p:cNvPr id="46" name="Google Shape;4510;p49">
            <a:extLst>
              <a:ext uri="{FF2B5EF4-FFF2-40B4-BE49-F238E27FC236}">
                <a16:creationId xmlns:a16="http://schemas.microsoft.com/office/drawing/2014/main" id="{9313B61A-7AC3-48C9-84D7-B8DC03CD947A}"/>
              </a:ext>
            </a:extLst>
          </p:cNvPr>
          <p:cNvSpPr/>
          <p:nvPr/>
        </p:nvSpPr>
        <p:spPr>
          <a:xfrm rot="1800003">
            <a:off x="989659" y="3374149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497;p49">
            <a:extLst>
              <a:ext uri="{FF2B5EF4-FFF2-40B4-BE49-F238E27FC236}">
                <a16:creationId xmlns:a16="http://schemas.microsoft.com/office/drawing/2014/main" id="{0B27E287-0F52-4EFB-8836-CA4B035A2016}"/>
              </a:ext>
            </a:extLst>
          </p:cNvPr>
          <p:cNvSpPr txBox="1">
            <a:spLocks/>
          </p:cNvSpPr>
          <p:nvPr/>
        </p:nvSpPr>
        <p:spPr>
          <a:xfrm>
            <a:off x="3682240" y="3231093"/>
            <a:ext cx="1295924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/>
              <a:t>fire</a:t>
            </a:r>
          </a:p>
        </p:txBody>
      </p:sp>
      <p:sp>
        <p:nvSpPr>
          <p:cNvPr id="48" name="Google Shape;4510;p49">
            <a:extLst>
              <a:ext uri="{FF2B5EF4-FFF2-40B4-BE49-F238E27FC236}">
                <a16:creationId xmlns:a16="http://schemas.microsoft.com/office/drawing/2014/main" id="{C192CC06-7CDE-401D-893F-4995A5F5EFA6}"/>
              </a:ext>
            </a:extLst>
          </p:cNvPr>
          <p:cNvSpPr/>
          <p:nvPr/>
        </p:nvSpPr>
        <p:spPr>
          <a:xfrm rot="1800003">
            <a:off x="3381364" y="3330604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497;p49">
            <a:extLst>
              <a:ext uri="{FF2B5EF4-FFF2-40B4-BE49-F238E27FC236}">
                <a16:creationId xmlns:a16="http://schemas.microsoft.com/office/drawing/2014/main" id="{3A8AD953-E820-4977-90A9-534E0E5B61AF}"/>
              </a:ext>
            </a:extLst>
          </p:cNvPr>
          <p:cNvSpPr txBox="1">
            <a:spLocks/>
          </p:cNvSpPr>
          <p:nvPr/>
        </p:nvSpPr>
        <p:spPr>
          <a:xfrm>
            <a:off x="6010973" y="3215567"/>
            <a:ext cx="1595154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 err="1"/>
              <a:t>missileMove</a:t>
            </a:r>
            <a:endParaRPr lang="en-US" dirty="0"/>
          </a:p>
        </p:txBody>
      </p:sp>
      <p:sp>
        <p:nvSpPr>
          <p:cNvPr id="50" name="Google Shape;4510;p49">
            <a:extLst>
              <a:ext uri="{FF2B5EF4-FFF2-40B4-BE49-F238E27FC236}">
                <a16:creationId xmlns:a16="http://schemas.microsoft.com/office/drawing/2014/main" id="{81044641-63AF-400E-B9C4-D072DDAA8DB7}"/>
              </a:ext>
            </a:extLst>
          </p:cNvPr>
          <p:cNvSpPr/>
          <p:nvPr/>
        </p:nvSpPr>
        <p:spPr>
          <a:xfrm rot="1800003">
            <a:off x="5710097" y="3358623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497;p49">
            <a:extLst>
              <a:ext uri="{FF2B5EF4-FFF2-40B4-BE49-F238E27FC236}">
                <a16:creationId xmlns:a16="http://schemas.microsoft.com/office/drawing/2014/main" id="{B8B6AE48-5C26-4CF1-94EF-8BED589A049D}"/>
              </a:ext>
            </a:extLst>
          </p:cNvPr>
          <p:cNvSpPr txBox="1">
            <a:spLocks/>
          </p:cNvSpPr>
          <p:nvPr/>
        </p:nvSpPr>
        <p:spPr>
          <a:xfrm>
            <a:off x="6010972" y="4029278"/>
            <a:ext cx="1727705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 err="1"/>
              <a:t>createMeteor</a:t>
            </a:r>
            <a:endParaRPr lang="en-US" dirty="0"/>
          </a:p>
        </p:txBody>
      </p:sp>
      <p:sp>
        <p:nvSpPr>
          <p:cNvPr id="52" name="Google Shape;4510;p49">
            <a:extLst>
              <a:ext uri="{FF2B5EF4-FFF2-40B4-BE49-F238E27FC236}">
                <a16:creationId xmlns:a16="http://schemas.microsoft.com/office/drawing/2014/main" id="{0EE5B776-D028-45AB-B6D0-0790707B7644}"/>
              </a:ext>
            </a:extLst>
          </p:cNvPr>
          <p:cNvSpPr/>
          <p:nvPr/>
        </p:nvSpPr>
        <p:spPr>
          <a:xfrm rot="1800003">
            <a:off x="5710097" y="4172334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497;p49">
            <a:extLst>
              <a:ext uri="{FF2B5EF4-FFF2-40B4-BE49-F238E27FC236}">
                <a16:creationId xmlns:a16="http://schemas.microsoft.com/office/drawing/2014/main" id="{7AB3459B-5377-4A9C-BA8A-902C078A98C8}"/>
              </a:ext>
            </a:extLst>
          </p:cNvPr>
          <p:cNvSpPr txBox="1">
            <a:spLocks/>
          </p:cNvSpPr>
          <p:nvPr/>
        </p:nvSpPr>
        <p:spPr>
          <a:xfrm>
            <a:off x="3682240" y="1627141"/>
            <a:ext cx="1295924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/>
              <a:t>Joystick</a:t>
            </a:r>
          </a:p>
        </p:txBody>
      </p:sp>
      <p:sp>
        <p:nvSpPr>
          <p:cNvPr id="54" name="Google Shape;4510;p49">
            <a:extLst>
              <a:ext uri="{FF2B5EF4-FFF2-40B4-BE49-F238E27FC236}">
                <a16:creationId xmlns:a16="http://schemas.microsoft.com/office/drawing/2014/main" id="{6D9A764E-77D1-4AE2-A34B-26F21E29290B}"/>
              </a:ext>
            </a:extLst>
          </p:cNvPr>
          <p:cNvSpPr/>
          <p:nvPr/>
        </p:nvSpPr>
        <p:spPr>
          <a:xfrm rot="1800003">
            <a:off x="3381364" y="1770197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510;p49">
            <a:extLst>
              <a:ext uri="{FF2B5EF4-FFF2-40B4-BE49-F238E27FC236}">
                <a16:creationId xmlns:a16="http://schemas.microsoft.com/office/drawing/2014/main" id="{E95E59C0-A27B-46F1-ADDC-E905C57F104B}"/>
              </a:ext>
            </a:extLst>
          </p:cNvPr>
          <p:cNvSpPr/>
          <p:nvPr/>
        </p:nvSpPr>
        <p:spPr>
          <a:xfrm rot="1800003">
            <a:off x="5708074" y="1743061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497;p49">
            <a:extLst>
              <a:ext uri="{FF2B5EF4-FFF2-40B4-BE49-F238E27FC236}">
                <a16:creationId xmlns:a16="http://schemas.microsoft.com/office/drawing/2014/main" id="{B16C62A2-DB59-4C78-871A-7CF861292F89}"/>
              </a:ext>
            </a:extLst>
          </p:cNvPr>
          <p:cNvSpPr txBox="1">
            <a:spLocks/>
          </p:cNvSpPr>
          <p:nvPr/>
        </p:nvSpPr>
        <p:spPr>
          <a:xfrm>
            <a:off x="3682240" y="2401856"/>
            <a:ext cx="1595155" cy="3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conomica"/>
              <a:buNone/>
              <a:defRPr sz="2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dirty="0" err="1"/>
              <a:t>fighterMove</a:t>
            </a:r>
            <a:endParaRPr lang="en-US" dirty="0"/>
          </a:p>
        </p:txBody>
      </p:sp>
      <p:sp>
        <p:nvSpPr>
          <p:cNvPr id="57" name="Google Shape;4510;p49">
            <a:extLst>
              <a:ext uri="{FF2B5EF4-FFF2-40B4-BE49-F238E27FC236}">
                <a16:creationId xmlns:a16="http://schemas.microsoft.com/office/drawing/2014/main" id="{3F9A816E-197A-49D6-B557-8316E0168270}"/>
              </a:ext>
            </a:extLst>
          </p:cNvPr>
          <p:cNvSpPr/>
          <p:nvPr/>
        </p:nvSpPr>
        <p:spPr>
          <a:xfrm rot="1800003">
            <a:off x="3388519" y="2526222"/>
            <a:ext cx="318157" cy="275607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6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gameInit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0AE4A9-615A-48DF-ABCA-BD19C079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0190" y="1924448"/>
            <a:ext cx="3768265" cy="2684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CC3CED-A199-477A-B4B0-A42C0798DADD}"/>
              </a:ext>
            </a:extLst>
          </p:cNvPr>
          <p:cNvSpPr txBox="1"/>
          <p:nvPr/>
        </p:nvSpPr>
        <p:spPr>
          <a:xfrm>
            <a:off x="4641668" y="1924448"/>
            <a:ext cx="366630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변수 초기화</a:t>
            </a:r>
            <a:endParaRPr lang="en-US" altLang="ko-KR" sz="1300" dirty="0">
              <a:solidFill>
                <a:schemeClr val="bg1"/>
              </a:solidFill>
            </a:endParaRP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간단한 그래픽</a:t>
            </a:r>
            <a:endParaRPr lang="en-US" altLang="ko-KR" sz="1300" dirty="0">
              <a:solidFill>
                <a:schemeClr val="bg1"/>
              </a:solidFill>
            </a:endParaRP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endParaRPr lang="en-US" altLang="ko-KR" sz="500" dirty="0">
              <a:solidFill>
                <a:schemeClr val="bg1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LCD </a:t>
            </a:r>
            <a:r>
              <a:rPr lang="ko-KR" altLang="en-US" sz="1300" dirty="0">
                <a:solidFill>
                  <a:schemeClr val="bg1"/>
                </a:solidFill>
              </a:rPr>
              <a:t>배경은 흰색</a:t>
            </a:r>
            <a:r>
              <a:rPr lang="en-US" altLang="ko-KR" sz="1300" dirty="0">
                <a:solidFill>
                  <a:schemeClr val="bg1"/>
                </a:solidFill>
              </a:rPr>
              <a:t> Text</a:t>
            </a:r>
            <a:r>
              <a:rPr lang="ko-KR" altLang="en-US" sz="1300" dirty="0">
                <a:solidFill>
                  <a:schemeClr val="bg1"/>
                </a:solidFill>
              </a:rPr>
              <a:t>는 검정으로 초기화</a:t>
            </a:r>
            <a:endParaRPr lang="en-US" altLang="ko-KR" sz="1300" dirty="0">
              <a:solidFill>
                <a:schemeClr val="bg1"/>
              </a:solidFill>
            </a:endParaRP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하단에 점수와 목숨 표시</a:t>
            </a:r>
            <a:endParaRPr lang="en-US" altLang="ko-KR" sz="1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663B9-844B-47F2-8A9A-42973FBA835F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변수를 초기화 하는 함수</a:t>
            </a:r>
          </a:p>
        </p:txBody>
      </p:sp>
    </p:spTree>
    <p:extLst>
      <p:ext uri="{BB962C8B-B14F-4D97-AF65-F5344CB8AC3E}">
        <p14:creationId xmlns:p14="http://schemas.microsoft.com/office/powerpoint/2010/main" val="193907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ctrTitle" idx="9"/>
          </p:nvPr>
        </p:nvSpPr>
        <p:spPr>
          <a:xfrm>
            <a:off x="5136200" y="218975"/>
            <a:ext cx="2171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Contents</a:t>
            </a:r>
            <a:endParaRPr dirty="0"/>
          </a:p>
        </p:txBody>
      </p:sp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5811140" y="1487313"/>
            <a:ext cx="27859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프로젝트 개요</a:t>
            </a:r>
            <a:endParaRPr sz="3000" dirty="0"/>
          </a:p>
        </p:txBody>
      </p:sp>
      <p:sp>
        <p:nvSpPr>
          <p:cNvPr id="156" name="Google Shape;156;p32"/>
          <p:cNvSpPr txBox="1">
            <a:spLocks noGrp="1"/>
          </p:cNvSpPr>
          <p:nvPr>
            <p:ph type="title" idx="2"/>
          </p:nvPr>
        </p:nvSpPr>
        <p:spPr>
          <a:xfrm>
            <a:off x="4906450" y="1439598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8" name="Google Shape;158;p32"/>
          <p:cNvSpPr txBox="1">
            <a:spLocks noGrp="1"/>
          </p:cNvSpPr>
          <p:nvPr>
            <p:ph type="title" idx="5"/>
          </p:nvPr>
        </p:nvSpPr>
        <p:spPr>
          <a:xfrm>
            <a:off x="4906450" y="2218130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1" name="Google Shape;161;p32"/>
          <p:cNvSpPr txBox="1">
            <a:spLocks noGrp="1"/>
          </p:cNvSpPr>
          <p:nvPr>
            <p:ph type="title" idx="8"/>
          </p:nvPr>
        </p:nvSpPr>
        <p:spPr>
          <a:xfrm>
            <a:off x="4906450" y="2996662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2" name="Google Shape;162;p32"/>
          <p:cNvSpPr/>
          <p:nvPr/>
        </p:nvSpPr>
        <p:spPr>
          <a:xfrm>
            <a:off x="5533000" y="925849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Google Shape;154;p32">
            <a:extLst>
              <a:ext uri="{FF2B5EF4-FFF2-40B4-BE49-F238E27FC236}">
                <a16:creationId xmlns:a16="http://schemas.microsoft.com/office/drawing/2014/main" id="{6F45A884-8956-4E4E-9BD9-D1F0AC3F2AD6}"/>
              </a:ext>
            </a:extLst>
          </p:cNvPr>
          <p:cNvSpPr txBox="1">
            <a:spLocks/>
          </p:cNvSpPr>
          <p:nvPr/>
        </p:nvSpPr>
        <p:spPr>
          <a:xfrm>
            <a:off x="5811139" y="2265845"/>
            <a:ext cx="278592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ko-KR" altLang="en-US" sz="3000" dirty="0"/>
              <a:t>코드</a:t>
            </a:r>
          </a:p>
        </p:txBody>
      </p:sp>
      <p:sp>
        <p:nvSpPr>
          <p:cNvPr id="26" name="Google Shape;154;p32">
            <a:extLst>
              <a:ext uri="{FF2B5EF4-FFF2-40B4-BE49-F238E27FC236}">
                <a16:creationId xmlns:a16="http://schemas.microsoft.com/office/drawing/2014/main" id="{D6B4DC8B-3DA3-4F8C-8249-E197152C9335}"/>
              </a:ext>
            </a:extLst>
          </p:cNvPr>
          <p:cNvSpPr txBox="1">
            <a:spLocks/>
          </p:cNvSpPr>
          <p:nvPr/>
        </p:nvSpPr>
        <p:spPr>
          <a:xfrm>
            <a:off x="5811138" y="3044377"/>
            <a:ext cx="278592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Economica"/>
              <a:buNone/>
              <a:defRPr sz="1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ko-KR" altLang="en-US" sz="3000"/>
              <a:t>실행 영상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rungame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3CBDA-3915-4CDB-AB6A-8305267A5511}"/>
              </a:ext>
            </a:extLst>
          </p:cNvPr>
          <p:cNvSpPr txBox="1"/>
          <p:nvPr/>
        </p:nvSpPr>
        <p:spPr>
          <a:xfrm>
            <a:off x="4716248" y="2157402"/>
            <a:ext cx="28477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게임 초기화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조이스틱 확인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Fighter </a:t>
            </a:r>
            <a:r>
              <a:rPr lang="ko-KR" altLang="en-US" dirty="0">
                <a:solidFill>
                  <a:schemeClr val="bg1"/>
                </a:solidFill>
              </a:rPr>
              <a:t>이동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Missile </a:t>
            </a:r>
            <a:r>
              <a:rPr lang="ko-KR" altLang="en-US" dirty="0">
                <a:solidFill>
                  <a:schemeClr val="bg1"/>
                </a:solidFill>
              </a:rPr>
              <a:t>이동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Meteor </a:t>
            </a:r>
            <a:r>
              <a:rPr lang="ko-KR" altLang="en-US" dirty="0">
                <a:solidFill>
                  <a:schemeClr val="bg1"/>
                </a:solidFill>
              </a:rPr>
              <a:t>이동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5F36F-B668-4914-B0ED-4D5898D9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6983" y="2055282"/>
            <a:ext cx="3530770" cy="2571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91475-CE41-429D-B729-033475E0B636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게임을 실행하는 함수</a:t>
            </a:r>
          </a:p>
        </p:txBody>
      </p:sp>
    </p:spTree>
    <p:extLst>
      <p:ext uri="{BB962C8B-B14F-4D97-AF65-F5344CB8AC3E}">
        <p14:creationId xmlns:p14="http://schemas.microsoft.com/office/powerpoint/2010/main" val="409633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joystick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27EF7-94A6-477C-8FCC-BFB6CFBC850D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조이스틱 이동 확인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27538-14F4-4F81-ACC8-16623FBA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566" y="1944660"/>
            <a:ext cx="3739011" cy="2419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3878A9-79E7-40DB-97C7-D7175A14552B}"/>
              </a:ext>
            </a:extLst>
          </p:cNvPr>
          <p:cNvSpPr txBox="1"/>
          <p:nvPr/>
        </p:nvSpPr>
        <p:spPr>
          <a:xfrm>
            <a:off x="4981303" y="1942011"/>
            <a:ext cx="34921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조이스틱의 입력 값에 따라 </a:t>
            </a:r>
            <a:r>
              <a:rPr lang="en-US" altLang="ko-KR" dirty="0">
                <a:solidFill>
                  <a:schemeClr val="bg1"/>
                </a:solidFill>
              </a:rPr>
              <a:t>key </a:t>
            </a:r>
            <a:r>
              <a:rPr lang="ko-KR" altLang="en-US" dirty="0">
                <a:solidFill>
                  <a:schemeClr val="bg1"/>
                </a:solidFill>
              </a:rPr>
              <a:t>값 변화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조이스틱이 연속적으로 입력되는 것 방지를 위해 </a:t>
            </a:r>
            <a:r>
              <a:rPr lang="en-US" altLang="ko-KR" dirty="0">
                <a:solidFill>
                  <a:schemeClr val="bg1"/>
                </a:solidFill>
              </a:rPr>
              <a:t>for</a:t>
            </a:r>
            <a:r>
              <a:rPr lang="ko-KR" altLang="en-US" dirty="0">
                <a:solidFill>
                  <a:schemeClr val="bg1"/>
                </a:solidFill>
              </a:rPr>
              <a:t>문으로 </a:t>
            </a:r>
            <a:r>
              <a:rPr lang="en-US" altLang="ko-KR" dirty="0">
                <a:solidFill>
                  <a:schemeClr val="bg1"/>
                </a:solidFill>
              </a:rPr>
              <a:t>delay </a:t>
            </a:r>
            <a:r>
              <a:rPr lang="ko-KR" altLang="en-US" dirty="0">
                <a:solidFill>
                  <a:schemeClr val="bg1"/>
                </a:solidFill>
              </a:rPr>
              <a:t>효과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668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fighterMove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75885-7C03-4248-9445-AD8951C78EED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Fighter</a:t>
            </a:r>
            <a:r>
              <a:rPr lang="ko-KR" altLang="en-US" dirty="0">
                <a:solidFill>
                  <a:schemeClr val="bg1"/>
                </a:solidFill>
              </a:rPr>
              <a:t>의 조작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8393C7-D1BF-4296-B18C-9CA59A07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4802" y="2009467"/>
            <a:ext cx="4129484" cy="2765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BB7FA-6FF0-4200-BC51-B0B7FFF91F28}"/>
              </a:ext>
            </a:extLst>
          </p:cNvPr>
          <p:cNvSpPr txBox="1"/>
          <p:nvPr/>
        </p:nvSpPr>
        <p:spPr>
          <a:xfrm>
            <a:off x="4693920" y="2009467"/>
            <a:ext cx="40669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이전 위치 저장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키 값에 따라 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하로 이동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조이스틱 오른쪽 이동은 미사일 발사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Fighter </a:t>
            </a:r>
            <a:r>
              <a:rPr lang="ko-KR" altLang="en-US" dirty="0">
                <a:solidFill>
                  <a:schemeClr val="bg1"/>
                </a:solidFill>
              </a:rPr>
              <a:t>변경 위치 </a:t>
            </a:r>
            <a:r>
              <a:rPr lang="en-US" altLang="ko-KR" dirty="0">
                <a:solidFill>
                  <a:schemeClr val="bg1"/>
                </a:solidFill>
              </a:rPr>
              <a:t>LCD</a:t>
            </a:r>
            <a:r>
              <a:rPr lang="ko-KR" altLang="en-US" dirty="0">
                <a:solidFill>
                  <a:schemeClr val="bg1"/>
                </a:solidFill>
              </a:rPr>
              <a:t>에 출력</a:t>
            </a:r>
          </a:p>
        </p:txBody>
      </p:sp>
    </p:spTree>
    <p:extLst>
      <p:ext uri="{BB962C8B-B14F-4D97-AF65-F5344CB8AC3E}">
        <p14:creationId xmlns:p14="http://schemas.microsoft.com/office/powerpoint/2010/main" val="3477217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fire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F2197-D42F-4116-A889-2E7E213CCE0A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미사일 발사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F8CF36-5C36-4422-AA47-664AF3AC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361" y="2374463"/>
            <a:ext cx="3976759" cy="1430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0B58C9-12F5-4D98-86CE-76EBA872C43F}"/>
              </a:ext>
            </a:extLst>
          </p:cNvPr>
          <p:cNvSpPr txBox="1"/>
          <p:nvPr/>
        </p:nvSpPr>
        <p:spPr>
          <a:xfrm>
            <a:off x="4571850" y="2504805"/>
            <a:ext cx="40115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미사일 시작 위치 설정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미사일이 날라가는 것 표시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미사일 개수 추가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미사일 이동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05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missileMove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3DD10-AF8C-4562-B5D9-664A2106E597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미사일 이동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654760-6934-4CEA-A5ED-58EAF8441B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6264" y="1841160"/>
            <a:ext cx="5511471" cy="29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38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654760-6934-4CEA-A5ED-58EAF8441B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3840" y="589759"/>
            <a:ext cx="5303520" cy="4391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D7205-517D-46D6-897D-7213D1717ECE}"/>
              </a:ext>
            </a:extLst>
          </p:cNvPr>
          <p:cNvSpPr txBox="1"/>
          <p:nvPr/>
        </p:nvSpPr>
        <p:spPr>
          <a:xfrm>
            <a:off x="5721531" y="343286"/>
            <a:ext cx="324829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미사일 모두 이동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미사일이 </a:t>
            </a:r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를 파괴하는 경우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다음 미사일로 </a:t>
            </a:r>
            <a:r>
              <a:rPr lang="ko-KR" altLang="en-US" dirty="0" err="1">
                <a:solidFill>
                  <a:schemeClr val="bg1"/>
                </a:solidFill>
              </a:rPr>
              <a:t>넘어감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파괴가 아닌 경우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미사일 위치 변경 및 출력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5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createMeteor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F7FD0-B81A-48B6-9930-053611359BF7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 생성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ABDD4F-DC05-461F-ADEB-A475973C92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4013" y="2167073"/>
            <a:ext cx="5135973" cy="962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3337C-0BA5-4492-8F85-0044C617DA49}"/>
              </a:ext>
            </a:extLst>
          </p:cNvPr>
          <p:cNvSpPr txBox="1"/>
          <p:nvPr/>
        </p:nvSpPr>
        <p:spPr>
          <a:xfrm>
            <a:off x="2259724" y="3385532"/>
            <a:ext cx="4624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랜덤으로 </a:t>
            </a:r>
            <a:r>
              <a:rPr lang="en-US" altLang="ko-KR" dirty="0">
                <a:solidFill>
                  <a:schemeClr val="bg1"/>
                </a:solidFill>
              </a:rPr>
              <a:t>Y</a:t>
            </a:r>
            <a:r>
              <a:rPr lang="ko-KR" altLang="en-US" dirty="0">
                <a:solidFill>
                  <a:schemeClr val="bg1"/>
                </a:solidFill>
              </a:rPr>
              <a:t>의 위치를 선정해서 </a:t>
            </a:r>
            <a:r>
              <a:rPr lang="en-US" altLang="ko-KR" dirty="0">
                <a:solidFill>
                  <a:schemeClr val="bg1"/>
                </a:solidFill>
              </a:rPr>
              <a:t>meteor </a:t>
            </a:r>
            <a:r>
              <a:rPr lang="ko-KR" altLang="en-US" dirty="0">
                <a:solidFill>
                  <a:schemeClr val="bg1"/>
                </a:solidFill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77256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moveMeteor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5D9B6-C8E7-45E9-8123-531183960067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 이동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0255CE-D362-4008-8A69-D4EB6E5E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1925" y="1901278"/>
            <a:ext cx="6419850" cy="27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0255CE-D362-4008-8A69-D4EB6E5E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9516" y="957942"/>
            <a:ext cx="4212484" cy="3762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7BAC61-2114-4B56-BFD7-EDB316955AB6}"/>
              </a:ext>
            </a:extLst>
          </p:cNvPr>
          <p:cNvSpPr txBox="1"/>
          <p:nvPr/>
        </p:nvSpPr>
        <p:spPr>
          <a:xfrm>
            <a:off x="4798423" y="827314"/>
            <a:ext cx="39188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 속도만큼 이동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비행기를 </a:t>
            </a:r>
            <a:r>
              <a:rPr lang="ko-KR" altLang="en-US" dirty="0" err="1">
                <a:solidFill>
                  <a:schemeClr val="bg1"/>
                </a:solidFill>
              </a:rPr>
              <a:t>파괴한경우</a:t>
            </a:r>
            <a:r>
              <a:rPr lang="ko-KR" altLang="en-US" dirty="0">
                <a:solidFill>
                  <a:schemeClr val="bg1"/>
                </a:solidFill>
              </a:rPr>
              <a:t> 확인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 이동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를 파괴하지 </a:t>
            </a:r>
            <a:r>
              <a:rPr lang="ko-KR" altLang="en-US" dirty="0" err="1">
                <a:solidFill>
                  <a:schemeClr val="bg1"/>
                </a:solidFill>
              </a:rPr>
              <a:t>못한경우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남은 기회가 </a:t>
            </a:r>
            <a:r>
              <a:rPr lang="ko-KR" altLang="en-US" dirty="0" err="1">
                <a:solidFill>
                  <a:schemeClr val="bg1"/>
                </a:solidFill>
              </a:rPr>
              <a:t>없는경우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gameover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남은 기회가 </a:t>
            </a:r>
            <a:r>
              <a:rPr lang="ko-KR" altLang="en-US" dirty="0" err="1">
                <a:solidFill>
                  <a:schemeClr val="bg1"/>
                </a:solidFill>
              </a:rPr>
              <a:t>있는경우</a:t>
            </a:r>
            <a:r>
              <a:rPr lang="ko-KR" altLang="en-US" dirty="0">
                <a:solidFill>
                  <a:schemeClr val="bg1"/>
                </a:solidFill>
              </a:rPr>
              <a:t> 다음 </a:t>
            </a:r>
            <a:r>
              <a:rPr lang="en-US" altLang="ko-KR" dirty="0">
                <a:solidFill>
                  <a:schemeClr val="bg1"/>
                </a:solidFill>
              </a:rPr>
              <a:t>meteor </a:t>
            </a:r>
            <a:r>
              <a:rPr lang="ko-KR" altLang="en-US" dirty="0">
                <a:solidFill>
                  <a:schemeClr val="bg1"/>
                </a:solidFill>
              </a:rPr>
              <a:t>생성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59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gameOver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AC585-7239-41DE-BC8B-E01C257D0995}"/>
              </a:ext>
            </a:extLst>
          </p:cNvPr>
          <p:cNvSpPr txBox="1"/>
          <p:nvPr/>
        </p:nvSpPr>
        <p:spPr>
          <a:xfrm>
            <a:off x="3060913" y="1371815"/>
            <a:ext cx="30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게임을 종료하는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393FF0-121B-4AFF-81F2-14A222B2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226" y="1812195"/>
            <a:ext cx="3021874" cy="28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9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640200" y="3001468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01</a:t>
            </a:r>
            <a:br>
              <a:rPr lang="en" dirty="0"/>
            </a:br>
            <a:r>
              <a:rPr lang="ko-KR" altLang="en-US" sz="2500" dirty="0"/>
              <a:t>프로젝트 개요</a:t>
            </a:r>
            <a:endParaRPr sz="2500" dirty="0"/>
          </a:p>
        </p:txBody>
      </p:sp>
      <p:sp>
        <p:nvSpPr>
          <p:cNvPr id="323" name="Google Shape;323;p42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2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title" idx="2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393FF0-121B-4AFF-81F2-14A222B2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3" y="514616"/>
            <a:ext cx="4423946" cy="4100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ED814B-4984-49CC-A427-FD6C87967ED0}"/>
              </a:ext>
            </a:extLst>
          </p:cNvPr>
          <p:cNvSpPr txBox="1"/>
          <p:nvPr/>
        </p:nvSpPr>
        <p:spPr>
          <a:xfrm>
            <a:off x="5111931" y="618309"/>
            <a:ext cx="343117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LCD</a:t>
            </a:r>
            <a:r>
              <a:rPr lang="ko-KR" altLang="en-US" dirty="0">
                <a:solidFill>
                  <a:schemeClr val="bg1"/>
                </a:solidFill>
              </a:rPr>
              <a:t>화면을 검정으로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목숨이 다한 경우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비행기가 부서진 경우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점수 출력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Reset button </a:t>
            </a:r>
            <a:r>
              <a:rPr lang="ko-KR" altLang="en-US" dirty="0" err="1">
                <a:solidFill>
                  <a:schemeClr val="bg1"/>
                </a:solidFill>
              </a:rPr>
              <a:t>누를때</a:t>
            </a:r>
            <a:r>
              <a:rPr lang="ko-KR" altLang="en-US" dirty="0">
                <a:solidFill>
                  <a:schemeClr val="bg1"/>
                </a:solidFill>
              </a:rPr>
              <a:t> 까지 대기</a:t>
            </a:r>
          </a:p>
        </p:txBody>
      </p:sp>
    </p:spTree>
    <p:extLst>
      <p:ext uri="{BB962C8B-B14F-4D97-AF65-F5344CB8AC3E}">
        <p14:creationId xmlns:p14="http://schemas.microsoft.com/office/powerpoint/2010/main" val="18089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640200" y="3001468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03</a:t>
            </a:r>
            <a:br>
              <a:rPr lang="en" dirty="0"/>
            </a:br>
            <a:r>
              <a:rPr lang="ko-KR" altLang="en-US" sz="2500" dirty="0"/>
              <a:t>실행 영상</a:t>
            </a:r>
            <a:endParaRPr sz="2500" dirty="0"/>
          </a:p>
        </p:txBody>
      </p:sp>
      <p:sp>
        <p:nvSpPr>
          <p:cNvPr id="323" name="Google Shape;323;p42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2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title" idx="2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7415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실행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" name="KakaoTalk_20200604_171845699">
            <a:hlinkClick r:id="" action="ppaction://media"/>
            <a:extLst>
              <a:ext uri="{FF2B5EF4-FFF2-40B4-BE49-F238E27FC236}">
                <a16:creationId xmlns:a16="http://schemas.microsoft.com/office/drawing/2014/main" id="{C2E773B9-E9DB-47FF-B914-971A6C3B4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6743" y="1343780"/>
            <a:ext cx="3570514" cy="35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599" y="368825"/>
            <a:ext cx="3317481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Fighter</a:t>
            </a:r>
            <a:r>
              <a:rPr lang="ko-KR" altLang="en-US" dirty="0"/>
              <a:t> </a:t>
            </a:r>
            <a:r>
              <a:rPr lang="ko-KR" altLang="en-US" sz="2300" dirty="0"/>
              <a:t>부서진 경우</a:t>
            </a:r>
            <a:endParaRPr sz="2300"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KakaoTalk_20200604_172226301">
            <a:hlinkClick r:id="" action="ppaction://media"/>
            <a:extLst>
              <a:ext uri="{FF2B5EF4-FFF2-40B4-BE49-F238E27FC236}">
                <a16:creationId xmlns:a16="http://schemas.microsoft.com/office/drawing/2014/main" id="{F71E5408-9302-4255-97FD-FA61911EF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5659" y="1454052"/>
            <a:ext cx="3317482" cy="32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1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599" y="368825"/>
            <a:ext cx="3317481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Meteor</a:t>
            </a:r>
            <a:r>
              <a:rPr lang="en-US" altLang="ko-KR" sz="2300" dirty="0"/>
              <a:t> 3</a:t>
            </a:r>
            <a:r>
              <a:rPr lang="ko-KR" altLang="en-US" sz="2300" dirty="0"/>
              <a:t>회 놓친 경우</a:t>
            </a:r>
            <a:endParaRPr sz="2300"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" name="KakaoTalk_20200604_172543507">
            <a:hlinkClick r:id="" action="ppaction://media"/>
            <a:extLst>
              <a:ext uri="{FF2B5EF4-FFF2-40B4-BE49-F238E27FC236}">
                <a16:creationId xmlns:a16="http://schemas.microsoft.com/office/drawing/2014/main" id="{A72E1B07-061F-4219-87FF-2FA501855D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373640" y="535898"/>
            <a:ext cx="2577396" cy="45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/>
        </p:nvSpPr>
        <p:spPr>
          <a:xfrm rot="1799484">
            <a:off x="4267747" y="1631582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1"/>
          <p:cNvSpPr/>
          <p:nvPr/>
        </p:nvSpPr>
        <p:spPr>
          <a:xfrm rot="1799484">
            <a:off x="2708336" y="1631582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1"/>
          <p:cNvSpPr/>
          <p:nvPr/>
        </p:nvSpPr>
        <p:spPr>
          <a:xfrm rot="1799484">
            <a:off x="3486697" y="1631582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solidFill>
            <a:srgbClr val="C9A95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3599375" y="2086950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MEETING OB</a:t>
            </a:r>
            <a:r>
              <a:rPr lang="en" dirty="0"/>
              <a:t>J</a:t>
            </a:r>
            <a:r>
              <a:rPr lang="en" dirty="0">
                <a:solidFill>
                  <a:schemeClr val="lt1"/>
                </a:solidFill>
              </a:rPr>
              <a:t>ECTIVES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2" name="Google Shape;142;p31"/>
          <p:cNvSpPr txBox="1">
            <a:spLocks noGrp="1"/>
          </p:cNvSpPr>
          <p:nvPr>
            <p:ph type="ctrTitle" idx="2"/>
          </p:nvPr>
        </p:nvSpPr>
        <p:spPr>
          <a:xfrm>
            <a:off x="6483022" y="198080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6483022" y="239551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title" idx="3"/>
          </p:nvPr>
        </p:nvSpPr>
        <p:spPr>
          <a:xfrm>
            <a:off x="5501150" y="2237251"/>
            <a:ext cx="79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ctrTitle" idx="4"/>
          </p:nvPr>
        </p:nvSpPr>
        <p:spPr>
          <a:xfrm>
            <a:off x="402436" y="198080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5"/>
          </p:nvPr>
        </p:nvSpPr>
        <p:spPr>
          <a:xfrm>
            <a:off x="747736" y="239551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 idx="6"/>
          </p:nvPr>
        </p:nvSpPr>
        <p:spPr>
          <a:xfrm>
            <a:off x="2878073" y="2237251"/>
            <a:ext cx="755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2683950" y="2098650"/>
            <a:ext cx="3776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Thank You!</a:t>
            </a:r>
            <a:endParaRPr sz="5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</a:t>
            </a:r>
            <a:endParaRPr dirty="0"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1"/>
          </p:nvPr>
        </p:nvSpPr>
        <p:spPr>
          <a:xfrm>
            <a:off x="937700" y="1453693"/>
            <a:ext cx="7268700" cy="31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Lato"/>
                <a:ea typeface="Lato"/>
                <a:cs typeface="Lato"/>
                <a:sym typeface="Lato"/>
              </a:rPr>
              <a:t>Very Simple Shooting Game</a:t>
            </a:r>
            <a:endParaRPr sz="25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30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0FD31-89D5-4BC6-862E-3FDBEB583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60151" y="1359013"/>
            <a:ext cx="2645221" cy="4012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Google Shape;175;p34"/>
          <p:cNvSpPr/>
          <p:nvPr/>
        </p:nvSpPr>
        <p:spPr>
          <a:xfrm flipH="1">
            <a:off x="6209432" y="2311401"/>
            <a:ext cx="1403040" cy="1215281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4"/>
          <p:cNvSpPr/>
          <p:nvPr/>
        </p:nvSpPr>
        <p:spPr>
          <a:xfrm flipH="1">
            <a:off x="5165630" y="1464450"/>
            <a:ext cx="1678220" cy="1452784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4"/>
          <p:cNvSpPr/>
          <p:nvPr/>
        </p:nvSpPr>
        <p:spPr>
          <a:xfrm>
            <a:off x="1522755" y="2311401"/>
            <a:ext cx="1403040" cy="1215281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4"/>
          <p:cNvSpPr/>
          <p:nvPr/>
        </p:nvSpPr>
        <p:spPr>
          <a:xfrm>
            <a:off x="3694650" y="1660141"/>
            <a:ext cx="1754239" cy="1519195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4"/>
          <p:cNvSpPr/>
          <p:nvPr/>
        </p:nvSpPr>
        <p:spPr>
          <a:xfrm>
            <a:off x="2299750" y="1464450"/>
            <a:ext cx="1678220" cy="1452784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subTitle" idx="1"/>
          </p:nvPr>
        </p:nvSpPr>
        <p:spPr>
          <a:xfrm>
            <a:off x="1311004" y="355906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화면 구현</a:t>
            </a:r>
            <a:endParaRPr dirty="0"/>
          </a:p>
        </p:txBody>
      </p:sp>
      <p:sp>
        <p:nvSpPr>
          <p:cNvPr id="182" name="Google Shape;182;p34"/>
          <p:cNvSpPr txBox="1">
            <a:spLocks noGrp="1"/>
          </p:cNvSpPr>
          <p:nvPr>
            <p:ph type="subTitle" idx="3"/>
          </p:nvPr>
        </p:nvSpPr>
        <p:spPr>
          <a:xfrm>
            <a:off x="5990071" y="355906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조작 구현</a:t>
            </a:r>
            <a:endParaRPr dirty="0"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4"/>
          </p:nvPr>
        </p:nvSpPr>
        <p:spPr>
          <a:xfrm>
            <a:off x="1609025" y="2631365"/>
            <a:ext cx="12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LCD</a:t>
            </a:r>
            <a:endParaRPr dirty="0"/>
          </a:p>
        </p:txBody>
      </p:sp>
      <p:sp>
        <p:nvSpPr>
          <p:cNvPr id="184" name="Google Shape;184;p34"/>
          <p:cNvSpPr txBox="1">
            <a:spLocks noGrp="1"/>
          </p:cNvSpPr>
          <p:nvPr>
            <p:ph type="subTitle" idx="5"/>
          </p:nvPr>
        </p:nvSpPr>
        <p:spPr>
          <a:xfrm>
            <a:off x="3673231" y="2158801"/>
            <a:ext cx="181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LPC 1768</a:t>
            </a:r>
            <a:endParaRPr dirty="0"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6"/>
          </p:nvPr>
        </p:nvSpPr>
        <p:spPr>
          <a:xfrm>
            <a:off x="6202540" y="2670009"/>
            <a:ext cx="1467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Joystick</a:t>
            </a:r>
            <a:endParaRPr dirty="0"/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050750" y="369001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 도구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p49"/>
          <p:cNvSpPr txBox="1">
            <a:spLocks noGrp="1"/>
          </p:cNvSpPr>
          <p:nvPr>
            <p:ph type="title"/>
          </p:nvPr>
        </p:nvSpPr>
        <p:spPr>
          <a:xfrm>
            <a:off x="2335550" y="3761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구성</a:t>
            </a:r>
            <a:endParaRPr dirty="0"/>
          </a:p>
        </p:txBody>
      </p:sp>
      <p:sp>
        <p:nvSpPr>
          <p:cNvPr id="4497" name="Google Shape;4497;p49"/>
          <p:cNvSpPr txBox="1">
            <a:spLocks noGrp="1"/>
          </p:cNvSpPr>
          <p:nvPr>
            <p:ph type="title" idx="2"/>
          </p:nvPr>
        </p:nvSpPr>
        <p:spPr>
          <a:xfrm>
            <a:off x="2505082" y="1708613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Fighter</a:t>
            </a:r>
            <a:endParaRPr dirty="0"/>
          </a:p>
        </p:txBody>
      </p:sp>
      <p:sp>
        <p:nvSpPr>
          <p:cNvPr id="4498" name="Google Shape;4498;p49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99" name="Google Shape;4499;p49"/>
          <p:cNvSpPr txBox="1">
            <a:spLocks noGrp="1"/>
          </p:cNvSpPr>
          <p:nvPr>
            <p:ph type="subTitle" idx="1"/>
          </p:nvPr>
        </p:nvSpPr>
        <p:spPr>
          <a:xfrm>
            <a:off x="2505082" y="2037625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</a:t>
            </a:r>
            <a:r>
              <a:rPr lang="ko-KR" altLang="en-US" dirty="0"/>
              <a:t>가 조종하는 비행기</a:t>
            </a:r>
            <a:endParaRPr dirty="0"/>
          </a:p>
        </p:txBody>
      </p:sp>
      <p:sp>
        <p:nvSpPr>
          <p:cNvPr id="4500" name="Google Shape;4500;p49"/>
          <p:cNvSpPr txBox="1">
            <a:spLocks noGrp="1"/>
          </p:cNvSpPr>
          <p:nvPr>
            <p:ph type="title" idx="3"/>
          </p:nvPr>
        </p:nvSpPr>
        <p:spPr>
          <a:xfrm>
            <a:off x="5760143" y="1708613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Meteor</a:t>
            </a:r>
            <a:endParaRPr dirty="0"/>
          </a:p>
        </p:txBody>
      </p:sp>
      <p:sp>
        <p:nvSpPr>
          <p:cNvPr id="4501" name="Google Shape;4501;p49"/>
          <p:cNvSpPr txBox="1">
            <a:spLocks noGrp="1"/>
          </p:cNvSpPr>
          <p:nvPr>
            <p:ph type="subTitle" idx="4"/>
          </p:nvPr>
        </p:nvSpPr>
        <p:spPr>
          <a:xfrm>
            <a:off x="5760143" y="2037625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Fighter</a:t>
            </a:r>
            <a:r>
              <a:rPr lang="ko-KR" altLang="en-US" dirty="0"/>
              <a:t>의 반대편에서 날라오는 장애물</a:t>
            </a:r>
            <a:endParaRPr dirty="0"/>
          </a:p>
        </p:txBody>
      </p:sp>
      <p:sp>
        <p:nvSpPr>
          <p:cNvPr id="4502" name="Google Shape;4502;p49"/>
          <p:cNvSpPr txBox="1">
            <a:spLocks noGrp="1"/>
          </p:cNvSpPr>
          <p:nvPr>
            <p:ph type="title" idx="5"/>
          </p:nvPr>
        </p:nvSpPr>
        <p:spPr>
          <a:xfrm>
            <a:off x="2497496" y="2994175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Missile</a:t>
            </a:r>
            <a:endParaRPr dirty="0"/>
          </a:p>
        </p:txBody>
      </p:sp>
      <p:sp>
        <p:nvSpPr>
          <p:cNvPr id="4503" name="Google Shape;4503;p49"/>
          <p:cNvSpPr txBox="1">
            <a:spLocks noGrp="1"/>
          </p:cNvSpPr>
          <p:nvPr>
            <p:ph type="subTitle" idx="6"/>
          </p:nvPr>
        </p:nvSpPr>
        <p:spPr>
          <a:xfrm>
            <a:off x="2497496" y="3323187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장애물을 파괴하기 위한 미사일</a:t>
            </a:r>
            <a:endParaRPr dirty="0"/>
          </a:p>
        </p:txBody>
      </p:sp>
      <p:sp>
        <p:nvSpPr>
          <p:cNvPr id="4504" name="Google Shape;4504;p49"/>
          <p:cNvSpPr txBox="1">
            <a:spLocks noGrp="1"/>
          </p:cNvSpPr>
          <p:nvPr>
            <p:ph type="title" idx="7"/>
          </p:nvPr>
        </p:nvSpPr>
        <p:spPr>
          <a:xfrm>
            <a:off x="5760143" y="3060539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</a:t>
            </a:r>
            <a:endParaRPr dirty="0"/>
          </a:p>
        </p:txBody>
      </p:sp>
      <p:sp>
        <p:nvSpPr>
          <p:cNvPr id="4505" name="Google Shape;4505;p49"/>
          <p:cNvSpPr txBox="1">
            <a:spLocks noGrp="1"/>
          </p:cNvSpPr>
          <p:nvPr>
            <p:ph type="subTitle" idx="8"/>
          </p:nvPr>
        </p:nvSpPr>
        <p:spPr>
          <a:xfrm>
            <a:off x="5760143" y="3390076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파괴한 장애물 개수</a:t>
            </a:r>
            <a:endParaRPr dirty="0"/>
          </a:p>
        </p:txBody>
      </p:sp>
      <p:sp>
        <p:nvSpPr>
          <p:cNvPr id="4510" name="Google Shape;4510;p49"/>
          <p:cNvSpPr/>
          <p:nvPr/>
        </p:nvSpPr>
        <p:spPr>
          <a:xfrm rot="1800003">
            <a:off x="1909609" y="1746905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49"/>
          <p:cNvSpPr/>
          <p:nvPr/>
        </p:nvSpPr>
        <p:spPr>
          <a:xfrm rot="1800003">
            <a:off x="5164670" y="3151219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Google Shape;4512;p49"/>
          <p:cNvSpPr/>
          <p:nvPr/>
        </p:nvSpPr>
        <p:spPr>
          <a:xfrm rot="1800003">
            <a:off x="5163688" y="1746905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4" name="Google Shape;4514;p49"/>
          <p:cNvSpPr/>
          <p:nvPr/>
        </p:nvSpPr>
        <p:spPr>
          <a:xfrm rot="1800003">
            <a:off x="1909608" y="3032467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12885;p61">
            <a:extLst>
              <a:ext uri="{FF2B5EF4-FFF2-40B4-BE49-F238E27FC236}">
                <a16:creationId xmlns:a16="http://schemas.microsoft.com/office/drawing/2014/main" id="{3BDC6CB8-D54B-4F37-91B2-F923BE3F8F4B}"/>
              </a:ext>
            </a:extLst>
          </p:cNvPr>
          <p:cNvGrpSpPr/>
          <p:nvPr/>
        </p:nvGrpSpPr>
        <p:grpSpPr>
          <a:xfrm>
            <a:off x="1993988" y="1835585"/>
            <a:ext cx="342000" cy="306000"/>
            <a:chOff x="860940" y="2746477"/>
            <a:chExt cx="371883" cy="365691"/>
          </a:xfrm>
          <a:solidFill>
            <a:srgbClr val="657E93"/>
          </a:solidFill>
        </p:grpSpPr>
        <p:sp>
          <p:nvSpPr>
            <p:cNvPr id="61" name="Google Shape;12886;p61">
              <a:extLst>
                <a:ext uri="{FF2B5EF4-FFF2-40B4-BE49-F238E27FC236}">
                  <a16:creationId xmlns:a16="http://schemas.microsoft.com/office/drawing/2014/main" id="{F1C033AF-4FBB-4747-8575-DE26E7DF80BC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rgbClr val="C9A95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87;p61">
              <a:extLst>
                <a:ext uri="{FF2B5EF4-FFF2-40B4-BE49-F238E27FC236}">
                  <a16:creationId xmlns:a16="http://schemas.microsoft.com/office/drawing/2014/main" id="{ECCF80FD-7B60-46EE-816C-09359346D363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rgbClr val="C9A95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88;p61">
              <a:extLst>
                <a:ext uri="{FF2B5EF4-FFF2-40B4-BE49-F238E27FC236}">
                  <a16:creationId xmlns:a16="http://schemas.microsoft.com/office/drawing/2014/main" id="{0F1A85D9-2781-4B76-9890-A556C3009975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rgbClr val="C9A95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889;p61">
              <a:extLst>
                <a:ext uri="{FF2B5EF4-FFF2-40B4-BE49-F238E27FC236}">
                  <a16:creationId xmlns:a16="http://schemas.microsoft.com/office/drawing/2014/main" id="{3D9324F5-184B-4BCA-9B5F-B179D122471C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rgbClr val="C9A95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890;p61">
              <a:extLst>
                <a:ext uri="{FF2B5EF4-FFF2-40B4-BE49-F238E27FC236}">
                  <a16:creationId xmlns:a16="http://schemas.microsoft.com/office/drawing/2014/main" id="{726DC8C4-2E06-4FA8-8529-AF99C2F069FF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rgbClr val="C9A95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6115;p66">
            <a:extLst>
              <a:ext uri="{FF2B5EF4-FFF2-40B4-BE49-F238E27FC236}">
                <a16:creationId xmlns:a16="http://schemas.microsoft.com/office/drawing/2014/main" id="{C4428FC9-0DE3-4BA4-96B4-137CF103A31A}"/>
              </a:ext>
            </a:extLst>
          </p:cNvPr>
          <p:cNvSpPr/>
          <p:nvPr/>
        </p:nvSpPr>
        <p:spPr>
          <a:xfrm>
            <a:off x="5284129" y="1799585"/>
            <a:ext cx="306000" cy="342000"/>
          </a:xfrm>
          <a:custGeom>
            <a:avLst/>
            <a:gdLst/>
            <a:ahLst/>
            <a:cxnLst/>
            <a:rect l="l" t="t" r="r" b="b"/>
            <a:pathLst>
              <a:path w="11169" h="11169" extrusionOk="0">
                <a:moveTo>
                  <a:pt x="5585" y="382"/>
                </a:moveTo>
                <a:cubicBezTo>
                  <a:pt x="6990" y="382"/>
                  <a:pt x="8311" y="930"/>
                  <a:pt x="9311" y="1906"/>
                </a:cubicBezTo>
                <a:cubicBezTo>
                  <a:pt x="10300" y="2906"/>
                  <a:pt x="10835" y="4216"/>
                  <a:pt x="10835" y="5633"/>
                </a:cubicBezTo>
                <a:cubicBezTo>
                  <a:pt x="10835" y="7002"/>
                  <a:pt x="10288" y="8311"/>
                  <a:pt x="9311" y="9312"/>
                </a:cubicBezTo>
                <a:cubicBezTo>
                  <a:pt x="8311" y="10300"/>
                  <a:pt x="7002" y="10836"/>
                  <a:pt x="5585" y="10836"/>
                </a:cubicBezTo>
                <a:cubicBezTo>
                  <a:pt x="4192" y="10836"/>
                  <a:pt x="2858" y="10288"/>
                  <a:pt x="1870" y="9312"/>
                </a:cubicBezTo>
                <a:cubicBezTo>
                  <a:pt x="870" y="8311"/>
                  <a:pt x="334" y="7002"/>
                  <a:pt x="334" y="5585"/>
                </a:cubicBezTo>
                <a:cubicBezTo>
                  <a:pt x="334" y="4192"/>
                  <a:pt x="882" y="2858"/>
                  <a:pt x="1870" y="1870"/>
                </a:cubicBezTo>
                <a:cubicBezTo>
                  <a:pt x="1953" y="1775"/>
                  <a:pt x="2061" y="1668"/>
                  <a:pt x="2168" y="1596"/>
                </a:cubicBezTo>
                <a:lnTo>
                  <a:pt x="2418" y="2001"/>
                </a:lnTo>
                <a:cubicBezTo>
                  <a:pt x="2465" y="2073"/>
                  <a:pt x="2489" y="2180"/>
                  <a:pt x="2465" y="2263"/>
                </a:cubicBezTo>
                <a:lnTo>
                  <a:pt x="2168" y="3537"/>
                </a:lnTo>
                <a:cubicBezTo>
                  <a:pt x="2120" y="3692"/>
                  <a:pt x="2180" y="3870"/>
                  <a:pt x="2299" y="4013"/>
                </a:cubicBezTo>
                <a:lnTo>
                  <a:pt x="3489" y="5228"/>
                </a:lnTo>
                <a:cubicBezTo>
                  <a:pt x="3586" y="5335"/>
                  <a:pt x="3721" y="5384"/>
                  <a:pt x="3869" y="5384"/>
                </a:cubicBezTo>
                <a:cubicBezTo>
                  <a:pt x="3885" y="5384"/>
                  <a:pt x="3901" y="5384"/>
                  <a:pt x="3918" y="5382"/>
                </a:cubicBezTo>
                <a:lnTo>
                  <a:pt x="4811" y="5275"/>
                </a:lnTo>
                <a:lnTo>
                  <a:pt x="5692" y="6014"/>
                </a:lnTo>
                <a:lnTo>
                  <a:pt x="5418" y="6752"/>
                </a:lnTo>
                <a:cubicBezTo>
                  <a:pt x="5406" y="6787"/>
                  <a:pt x="5406" y="6847"/>
                  <a:pt x="5442" y="6883"/>
                </a:cubicBezTo>
                <a:lnTo>
                  <a:pt x="5573" y="7109"/>
                </a:lnTo>
                <a:cubicBezTo>
                  <a:pt x="5606" y="7158"/>
                  <a:pt x="5661" y="7185"/>
                  <a:pt x="5720" y="7185"/>
                </a:cubicBezTo>
                <a:cubicBezTo>
                  <a:pt x="5746" y="7185"/>
                  <a:pt x="5773" y="7179"/>
                  <a:pt x="5799" y="7168"/>
                </a:cubicBezTo>
                <a:cubicBezTo>
                  <a:pt x="5871" y="7121"/>
                  <a:pt x="5894" y="7014"/>
                  <a:pt x="5859" y="6942"/>
                </a:cubicBezTo>
                <a:lnTo>
                  <a:pt x="5763" y="6787"/>
                </a:lnTo>
                <a:lnTo>
                  <a:pt x="6133" y="5799"/>
                </a:lnTo>
                <a:lnTo>
                  <a:pt x="7621" y="6002"/>
                </a:lnTo>
                <a:lnTo>
                  <a:pt x="8930" y="6930"/>
                </a:lnTo>
                <a:cubicBezTo>
                  <a:pt x="8978" y="6954"/>
                  <a:pt x="9014" y="7002"/>
                  <a:pt x="9014" y="7061"/>
                </a:cubicBezTo>
                <a:cubicBezTo>
                  <a:pt x="9014" y="7121"/>
                  <a:pt x="8990" y="7168"/>
                  <a:pt x="8966" y="7204"/>
                </a:cubicBezTo>
                <a:lnTo>
                  <a:pt x="6466" y="10169"/>
                </a:lnTo>
                <a:lnTo>
                  <a:pt x="6454" y="10169"/>
                </a:lnTo>
                <a:lnTo>
                  <a:pt x="6275" y="10038"/>
                </a:lnTo>
                <a:lnTo>
                  <a:pt x="6275" y="10026"/>
                </a:lnTo>
                <a:lnTo>
                  <a:pt x="6597" y="8264"/>
                </a:lnTo>
                <a:cubicBezTo>
                  <a:pt x="6597" y="8216"/>
                  <a:pt x="6597" y="8192"/>
                  <a:pt x="6585" y="8145"/>
                </a:cubicBezTo>
                <a:lnTo>
                  <a:pt x="6192" y="7502"/>
                </a:lnTo>
                <a:cubicBezTo>
                  <a:pt x="6167" y="7452"/>
                  <a:pt x="6109" y="7426"/>
                  <a:pt x="6051" y="7426"/>
                </a:cubicBezTo>
                <a:cubicBezTo>
                  <a:pt x="6025" y="7426"/>
                  <a:pt x="6000" y="7431"/>
                  <a:pt x="5978" y="7442"/>
                </a:cubicBezTo>
                <a:cubicBezTo>
                  <a:pt x="5894" y="7490"/>
                  <a:pt x="5871" y="7597"/>
                  <a:pt x="5918" y="7668"/>
                </a:cubicBezTo>
                <a:lnTo>
                  <a:pt x="6275" y="8264"/>
                </a:lnTo>
                <a:lnTo>
                  <a:pt x="5954" y="9966"/>
                </a:lnTo>
                <a:cubicBezTo>
                  <a:pt x="5930" y="10097"/>
                  <a:pt x="5990" y="10216"/>
                  <a:pt x="6097" y="10300"/>
                </a:cubicBezTo>
                <a:lnTo>
                  <a:pt x="6275" y="10443"/>
                </a:lnTo>
                <a:cubicBezTo>
                  <a:pt x="6335" y="10478"/>
                  <a:pt x="6406" y="10502"/>
                  <a:pt x="6466" y="10502"/>
                </a:cubicBezTo>
                <a:cubicBezTo>
                  <a:pt x="6573" y="10502"/>
                  <a:pt x="6656" y="10455"/>
                  <a:pt x="6716" y="10383"/>
                </a:cubicBezTo>
                <a:lnTo>
                  <a:pt x="9216" y="7418"/>
                </a:lnTo>
                <a:cubicBezTo>
                  <a:pt x="9311" y="7311"/>
                  <a:pt x="9347" y="7168"/>
                  <a:pt x="9335" y="7014"/>
                </a:cubicBezTo>
                <a:cubicBezTo>
                  <a:pt x="9323" y="6871"/>
                  <a:pt x="9228" y="6752"/>
                  <a:pt x="9133" y="6656"/>
                </a:cubicBezTo>
                <a:lnTo>
                  <a:pt x="7787" y="5716"/>
                </a:lnTo>
                <a:cubicBezTo>
                  <a:pt x="7776" y="5704"/>
                  <a:pt x="7740" y="5692"/>
                  <a:pt x="7716" y="5692"/>
                </a:cubicBezTo>
                <a:lnTo>
                  <a:pt x="6049" y="5454"/>
                </a:lnTo>
                <a:cubicBezTo>
                  <a:pt x="6040" y="5452"/>
                  <a:pt x="6031" y="5452"/>
                  <a:pt x="6022" y="5452"/>
                </a:cubicBezTo>
                <a:cubicBezTo>
                  <a:pt x="5958" y="5452"/>
                  <a:pt x="5891" y="5488"/>
                  <a:pt x="5871" y="5561"/>
                </a:cubicBezTo>
                <a:lnTo>
                  <a:pt x="5811" y="5704"/>
                </a:lnTo>
                <a:lnTo>
                  <a:pt x="4966" y="4990"/>
                </a:lnTo>
                <a:cubicBezTo>
                  <a:pt x="4930" y="4966"/>
                  <a:pt x="4882" y="4942"/>
                  <a:pt x="4847" y="4942"/>
                </a:cubicBezTo>
                <a:lnTo>
                  <a:pt x="4216" y="5025"/>
                </a:lnTo>
                <a:lnTo>
                  <a:pt x="4192" y="4466"/>
                </a:lnTo>
                <a:cubicBezTo>
                  <a:pt x="4192" y="4382"/>
                  <a:pt x="4251" y="4287"/>
                  <a:pt x="4335" y="4275"/>
                </a:cubicBezTo>
                <a:lnTo>
                  <a:pt x="5466" y="4097"/>
                </a:lnTo>
                <a:lnTo>
                  <a:pt x="5478" y="4501"/>
                </a:lnTo>
                <a:cubicBezTo>
                  <a:pt x="5478" y="4585"/>
                  <a:pt x="5561" y="4668"/>
                  <a:pt x="5644" y="4668"/>
                </a:cubicBezTo>
                <a:cubicBezTo>
                  <a:pt x="5740" y="4668"/>
                  <a:pt x="5811" y="4585"/>
                  <a:pt x="5811" y="4501"/>
                </a:cubicBezTo>
                <a:lnTo>
                  <a:pt x="5799" y="3978"/>
                </a:lnTo>
                <a:lnTo>
                  <a:pt x="6454" y="3239"/>
                </a:lnTo>
                <a:cubicBezTo>
                  <a:pt x="6514" y="3156"/>
                  <a:pt x="6514" y="3073"/>
                  <a:pt x="6430" y="3001"/>
                </a:cubicBezTo>
                <a:cubicBezTo>
                  <a:pt x="6396" y="2973"/>
                  <a:pt x="6359" y="2958"/>
                  <a:pt x="6321" y="2958"/>
                </a:cubicBezTo>
                <a:cubicBezTo>
                  <a:pt x="6279" y="2958"/>
                  <a:pt x="6236" y="2976"/>
                  <a:pt x="6192" y="3013"/>
                </a:cubicBezTo>
                <a:lnTo>
                  <a:pt x="5525" y="3775"/>
                </a:lnTo>
                <a:lnTo>
                  <a:pt x="4275" y="3978"/>
                </a:lnTo>
                <a:cubicBezTo>
                  <a:pt x="4025" y="4025"/>
                  <a:pt x="3835" y="4251"/>
                  <a:pt x="3847" y="4513"/>
                </a:cubicBezTo>
                <a:lnTo>
                  <a:pt x="3870" y="5085"/>
                </a:lnTo>
                <a:lnTo>
                  <a:pt x="3858" y="5085"/>
                </a:lnTo>
                <a:cubicBezTo>
                  <a:pt x="3799" y="5085"/>
                  <a:pt x="3739" y="5061"/>
                  <a:pt x="3716" y="5025"/>
                </a:cubicBezTo>
                <a:lnTo>
                  <a:pt x="2525" y="3799"/>
                </a:lnTo>
                <a:cubicBezTo>
                  <a:pt x="2477" y="3751"/>
                  <a:pt x="2465" y="3692"/>
                  <a:pt x="2477" y="3620"/>
                </a:cubicBezTo>
                <a:lnTo>
                  <a:pt x="2775" y="2358"/>
                </a:lnTo>
                <a:cubicBezTo>
                  <a:pt x="2823" y="2180"/>
                  <a:pt x="2787" y="1989"/>
                  <a:pt x="2680" y="1834"/>
                </a:cubicBezTo>
                <a:lnTo>
                  <a:pt x="2418" y="1406"/>
                </a:lnTo>
                <a:cubicBezTo>
                  <a:pt x="2668" y="1215"/>
                  <a:pt x="2954" y="1037"/>
                  <a:pt x="3239" y="894"/>
                </a:cubicBezTo>
                <a:lnTo>
                  <a:pt x="3454" y="1251"/>
                </a:lnTo>
                <a:cubicBezTo>
                  <a:pt x="3485" y="1306"/>
                  <a:pt x="3536" y="1330"/>
                  <a:pt x="3588" y="1330"/>
                </a:cubicBezTo>
                <a:cubicBezTo>
                  <a:pt x="3616" y="1330"/>
                  <a:pt x="3643" y="1323"/>
                  <a:pt x="3668" y="1311"/>
                </a:cubicBezTo>
                <a:lnTo>
                  <a:pt x="4442" y="989"/>
                </a:lnTo>
                <a:lnTo>
                  <a:pt x="5168" y="953"/>
                </a:lnTo>
                <a:cubicBezTo>
                  <a:pt x="5216" y="953"/>
                  <a:pt x="5228" y="977"/>
                  <a:pt x="5240" y="989"/>
                </a:cubicBezTo>
                <a:cubicBezTo>
                  <a:pt x="5263" y="1001"/>
                  <a:pt x="5275" y="1013"/>
                  <a:pt x="5275" y="1061"/>
                </a:cubicBezTo>
                <a:cubicBezTo>
                  <a:pt x="5275" y="1096"/>
                  <a:pt x="5240" y="1120"/>
                  <a:pt x="5228" y="1132"/>
                </a:cubicBezTo>
                <a:lnTo>
                  <a:pt x="4585" y="1453"/>
                </a:lnTo>
                <a:cubicBezTo>
                  <a:pt x="4525" y="1477"/>
                  <a:pt x="4501" y="1525"/>
                  <a:pt x="4501" y="1596"/>
                </a:cubicBezTo>
                <a:cubicBezTo>
                  <a:pt x="4501" y="1668"/>
                  <a:pt x="4525" y="1715"/>
                  <a:pt x="4585" y="1751"/>
                </a:cubicBezTo>
                <a:lnTo>
                  <a:pt x="5621" y="2346"/>
                </a:lnTo>
                <a:cubicBezTo>
                  <a:pt x="5641" y="2360"/>
                  <a:pt x="5666" y="2366"/>
                  <a:pt x="5693" y="2366"/>
                </a:cubicBezTo>
                <a:cubicBezTo>
                  <a:pt x="5712" y="2366"/>
                  <a:pt x="5732" y="2363"/>
                  <a:pt x="5752" y="2358"/>
                </a:cubicBezTo>
                <a:cubicBezTo>
                  <a:pt x="5799" y="2346"/>
                  <a:pt x="5823" y="2311"/>
                  <a:pt x="5859" y="2263"/>
                </a:cubicBezTo>
                <a:lnTo>
                  <a:pt x="6109" y="1608"/>
                </a:lnTo>
                <a:lnTo>
                  <a:pt x="7240" y="2311"/>
                </a:lnTo>
                <a:lnTo>
                  <a:pt x="7240" y="2323"/>
                </a:lnTo>
                <a:cubicBezTo>
                  <a:pt x="7240" y="2323"/>
                  <a:pt x="7240" y="2346"/>
                  <a:pt x="7228" y="2346"/>
                </a:cubicBezTo>
                <a:lnTo>
                  <a:pt x="6716" y="2501"/>
                </a:lnTo>
                <a:cubicBezTo>
                  <a:pt x="6633" y="2537"/>
                  <a:pt x="6585" y="2620"/>
                  <a:pt x="6609" y="2715"/>
                </a:cubicBezTo>
                <a:cubicBezTo>
                  <a:pt x="6644" y="2787"/>
                  <a:pt x="6704" y="2835"/>
                  <a:pt x="6764" y="2835"/>
                </a:cubicBezTo>
                <a:cubicBezTo>
                  <a:pt x="6775" y="2835"/>
                  <a:pt x="6787" y="2835"/>
                  <a:pt x="6811" y="2823"/>
                </a:cubicBezTo>
                <a:lnTo>
                  <a:pt x="7311" y="2656"/>
                </a:lnTo>
                <a:cubicBezTo>
                  <a:pt x="7430" y="2608"/>
                  <a:pt x="7526" y="2501"/>
                  <a:pt x="7537" y="2370"/>
                </a:cubicBezTo>
                <a:cubicBezTo>
                  <a:pt x="7549" y="2239"/>
                  <a:pt x="7490" y="2120"/>
                  <a:pt x="7371" y="2049"/>
                </a:cubicBezTo>
                <a:lnTo>
                  <a:pt x="6073" y="1239"/>
                </a:lnTo>
                <a:cubicBezTo>
                  <a:pt x="6052" y="1225"/>
                  <a:pt x="6027" y="1219"/>
                  <a:pt x="6000" y="1219"/>
                </a:cubicBezTo>
                <a:cubicBezTo>
                  <a:pt x="5981" y="1219"/>
                  <a:pt x="5962" y="1222"/>
                  <a:pt x="5942" y="1227"/>
                </a:cubicBezTo>
                <a:cubicBezTo>
                  <a:pt x="5894" y="1239"/>
                  <a:pt x="5859" y="1275"/>
                  <a:pt x="5835" y="1311"/>
                </a:cubicBezTo>
                <a:lnTo>
                  <a:pt x="5585" y="1965"/>
                </a:lnTo>
                <a:lnTo>
                  <a:pt x="4990" y="1632"/>
                </a:lnTo>
                <a:lnTo>
                  <a:pt x="5347" y="1453"/>
                </a:lnTo>
                <a:cubicBezTo>
                  <a:pt x="5478" y="1394"/>
                  <a:pt x="5561" y="1275"/>
                  <a:pt x="5585" y="1120"/>
                </a:cubicBezTo>
                <a:cubicBezTo>
                  <a:pt x="5597" y="1001"/>
                  <a:pt x="5561" y="882"/>
                  <a:pt x="5478" y="775"/>
                </a:cubicBezTo>
                <a:cubicBezTo>
                  <a:pt x="5394" y="691"/>
                  <a:pt x="5275" y="644"/>
                  <a:pt x="5156" y="644"/>
                </a:cubicBezTo>
                <a:lnTo>
                  <a:pt x="4394" y="680"/>
                </a:lnTo>
                <a:cubicBezTo>
                  <a:pt x="4382" y="680"/>
                  <a:pt x="4347" y="680"/>
                  <a:pt x="4335" y="691"/>
                </a:cubicBezTo>
                <a:lnTo>
                  <a:pt x="3668" y="977"/>
                </a:lnTo>
                <a:lnTo>
                  <a:pt x="3549" y="775"/>
                </a:lnTo>
                <a:cubicBezTo>
                  <a:pt x="4192" y="513"/>
                  <a:pt x="4870" y="382"/>
                  <a:pt x="5585" y="382"/>
                </a:cubicBezTo>
                <a:close/>
                <a:moveTo>
                  <a:pt x="5585" y="1"/>
                </a:moveTo>
                <a:cubicBezTo>
                  <a:pt x="4097" y="1"/>
                  <a:pt x="2704" y="584"/>
                  <a:pt x="1644" y="1644"/>
                </a:cubicBezTo>
                <a:cubicBezTo>
                  <a:pt x="584" y="2704"/>
                  <a:pt x="1" y="4097"/>
                  <a:pt x="1" y="5585"/>
                </a:cubicBezTo>
                <a:cubicBezTo>
                  <a:pt x="1" y="7073"/>
                  <a:pt x="584" y="8478"/>
                  <a:pt x="1644" y="9526"/>
                </a:cubicBezTo>
                <a:cubicBezTo>
                  <a:pt x="2704" y="10586"/>
                  <a:pt x="4097" y="11169"/>
                  <a:pt x="5585" y="11169"/>
                </a:cubicBezTo>
                <a:cubicBezTo>
                  <a:pt x="7073" y="11169"/>
                  <a:pt x="8478" y="10586"/>
                  <a:pt x="9526" y="9526"/>
                </a:cubicBezTo>
                <a:cubicBezTo>
                  <a:pt x="10585" y="8478"/>
                  <a:pt x="11169" y="7073"/>
                  <a:pt x="11169" y="5585"/>
                </a:cubicBezTo>
                <a:cubicBezTo>
                  <a:pt x="11169" y="4097"/>
                  <a:pt x="10585" y="2692"/>
                  <a:pt x="9526" y="1644"/>
                </a:cubicBezTo>
                <a:cubicBezTo>
                  <a:pt x="8478" y="584"/>
                  <a:pt x="7073" y="1"/>
                  <a:pt x="5585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rgbClr val="C9A95E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3028;p61">
            <a:extLst>
              <a:ext uri="{FF2B5EF4-FFF2-40B4-BE49-F238E27FC236}">
                <a16:creationId xmlns:a16="http://schemas.microsoft.com/office/drawing/2014/main" id="{9E891094-1653-4599-938E-003F16E66F2F}"/>
              </a:ext>
            </a:extLst>
          </p:cNvPr>
          <p:cNvSpPr/>
          <p:nvPr/>
        </p:nvSpPr>
        <p:spPr>
          <a:xfrm>
            <a:off x="2148260" y="3085147"/>
            <a:ext cx="75570" cy="342000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rgbClr val="C9A95E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2836;p61">
            <a:extLst>
              <a:ext uri="{FF2B5EF4-FFF2-40B4-BE49-F238E27FC236}">
                <a16:creationId xmlns:a16="http://schemas.microsoft.com/office/drawing/2014/main" id="{1ACBB7DD-4858-4F97-B1EB-BDA082B5A14B}"/>
              </a:ext>
            </a:extLst>
          </p:cNvPr>
          <p:cNvSpPr/>
          <p:nvPr/>
        </p:nvSpPr>
        <p:spPr>
          <a:xfrm>
            <a:off x="5286143" y="3194510"/>
            <a:ext cx="306000" cy="342000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rgbClr val="C9A95E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규칙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Google Shape;4497;p49">
            <a:extLst>
              <a:ext uri="{FF2B5EF4-FFF2-40B4-BE49-F238E27FC236}">
                <a16:creationId xmlns:a16="http://schemas.microsoft.com/office/drawing/2014/main" id="{C4AB45EA-E308-4712-B8ED-81B521F5EEE4}"/>
              </a:ext>
            </a:extLst>
          </p:cNvPr>
          <p:cNvSpPr txBox="1">
            <a:spLocks/>
          </p:cNvSpPr>
          <p:nvPr/>
        </p:nvSpPr>
        <p:spPr>
          <a:xfrm>
            <a:off x="4476080" y="1339678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C9A95E"/>
                </a:solidFill>
              </a:rPr>
              <a:t>Fighter</a:t>
            </a:r>
          </a:p>
        </p:txBody>
      </p:sp>
      <p:sp>
        <p:nvSpPr>
          <p:cNvPr id="8" name="Google Shape;4510;p49">
            <a:extLst>
              <a:ext uri="{FF2B5EF4-FFF2-40B4-BE49-F238E27FC236}">
                <a16:creationId xmlns:a16="http://schemas.microsoft.com/office/drawing/2014/main" id="{9A29ED2C-5B6D-4EC3-BDFC-0F8BC4F9C7A5}"/>
              </a:ext>
            </a:extLst>
          </p:cNvPr>
          <p:cNvSpPr/>
          <p:nvPr/>
        </p:nvSpPr>
        <p:spPr>
          <a:xfrm rot="1800003">
            <a:off x="3973539" y="1303198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2885;p61">
            <a:extLst>
              <a:ext uri="{FF2B5EF4-FFF2-40B4-BE49-F238E27FC236}">
                <a16:creationId xmlns:a16="http://schemas.microsoft.com/office/drawing/2014/main" id="{5C5ACFCD-F99B-425E-80EB-85DA24317785}"/>
              </a:ext>
            </a:extLst>
          </p:cNvPr>
          <p:cNvGrpSpPr/>
          <p:nvPr/>
        </p:nvGrpSpPr>
        <p:grpSpPr>
          <a:xfrm>
            <a:off x="4057918" y="1391878"/>
            <a:ext cx="342000" cy="306000"/>
            <a:chOff x="860940" y="2746477"/>
            <a:chExt cx="371883" cy="365691"/>
          </a:xfrm>
          <a:solidFill>
            <a:srgbClr val="657E93"/>
          </a:solidFill>
        </p:grpSpPr>
        <p:sp>
          <p:nvSpPr>
            <p:cNvPr id="10" name="Google Shape;12886;p61">
              <a:extLst>
                <a:ext uri="{FF2B5EF4-FFF2-40B4-BE49-F238E27FC236}">
                  <a16:creationId xmlns:a16="http://schemas.microsoft.com/office/drawing/2014/main" id="{4759D82F-5068-4FCC-B5D6-38F172FE20BC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rgbClr val="C9A95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87;p61">
              <a:extLst>
                <a:ext uri="{FF2B5EF4-FFF2-40B4-BE49-F238E27FC236}">
                  <a16:creationId xmlns:a16="http://schemas.microsoft.com/office/drawing/2014/main" id="{1CBBC8FD-CDC0-40CF-872E-2C608AAA0EE4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rgbClr val="C9A95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88;p61">
              <a:extLst>
                <a:ext uri="{FF2B5EF4-FFF2-40B4-BE49-F238E27FC236}">
                  <a16:creationId xmlns:a16="http://schemas.microsoft.com/office/drawing/2014/main" id="{25EEAF56-49DB-4678-8FBA-0E128EA54815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rgbClr val="C9A95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89;p61">
              <a:extLst>
                <a:ext uri="{FF2B5EF4-FFF2-40B4-BE49-F238E27FC236}">
                  <a16:creationId xmlns:a16="http://schemas.microsoft.com/office/drawing/2014/main" id="{DA3CD53E-24B7-42FD-BC20-3845E0CF874A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rgbClr val="C9A95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90;p61">
              <a:extLst>
                <a:ext uri="{FF2B5EF4-FFF2-40B4-BE49-F238E27FC236}">
                  <a16:creationId xmlns:a16="http://schemas.microsoft.com/office/drawing/2014/main" id="{7B5AB7BD-A680-490E-BC21-1D677EFFC43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rgbClr val="C9A95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306C64-0C82-44E2-9845-15B697620EE7}"/>
              </a:ext>
            </a:extLst>
          </p:cNvPr>
          <p:cNvSpPr txBox="1"/>
          <p:nvPr/>
        </p:nvSpPr>
        <p:spPr>
          <a:xfrm>
            <a:off x="1741714" y="2002971"/>
            <a:ext cx="5974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Fighter</a:t>
            </a:r>
            <a:r>
              <a:rPr lang="ko-KR" altLang="en-US" dirty="0">
                <a:solidFill>
                  <a:schemeClr val="bg1"/>
                </a:solidFill>
              </a:rPr>
              <a:t>을 상하로 조종할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Fighter</a:t>
            </a:r>
            <a:r>
              <a:rPr lang="ko-KR" altLang="en-US" dirty="0">
                <a:solidFill>
                  <a:schemeClr val="bg1"/>
                </a:solidFill>
              </a:rPr>
              <a:t>가 장애물과 충돌하면 게임이 종료됩니다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규칙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" name="Google Shape;4510;p49">
            <a:extLst>
              <a:ext uri="{FF2B5EF4-FFF2-40B4-BE49-F238E27FC236}">
                <a16:creationId xmlns:a16="http://schemas.microsoft.com/office/drawing/2014/main" id="{9A29ED2C-5B6D-4EC3-BDFC-0F8BC4F9C7A5}"/>
              </a:ext>
            </a:extLst>
          </p:cNvPr>
          <p:cNvSpPr/>
          <p:nvPr/>
        </p:nvSpPr>
        <p:spPr>
          <a:xfrm rot="1800003">
            <a:off x="3973539" y="1303198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06C64-0C82-44E2-9845-15B697620EE7}"/>
              </a:ext>
            </a:extLst>
          </p:cNvPr>
          <p:cNvSpPr txBox="1"/>
          <p:nvPr/>
        </p:nvSpPr>
        <p:spPr>
          <a:xfrm>
            <a:off x="1171152" y="1849066"/>
            <a:ext cx="68013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en-US" altLang="ko-KR" dirty="0">
                <a:solidFill>
                  <a:schemeClr val="bg1"/>
                </a:solidFill>
              </a:rPr>
              <a:t>Fighter</a:t>
            </a:r>
            <a:r>
              <a:rPr lang="ko-KR" altLang="en-US" dirty="0">
                <a:solidFill>
                  <a:schemeClr val="bg1"/>
                </a:solidFill>
              </a:rPr>
              <a:t>의 반대편에서 날아옵니다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개씩만 날라옵니다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파괴되면 </a:t>
            </a:r>
            <a:r>
              <a:rPr lang="en-US" altLang="ko-KR" dirty="0">
                <a:solidFill>
                  <a:schemeClr val="bg1"/>
                </a:solidFill>
              </a:rPr>
              <a:t>Fighter</a:t>
            </a:r>
            <a:r>
              <a:rPr lang="ko-KR" altLang="en-US" dirty="0">
                <a:solidFill>
                  <a:schemeClr val="bg1"/>
                </a:solidFill>
              </a:rPr>
              <a:t>의 반대편에서 새로운 </a:t>
            </a:r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가 무작위의 위치에 생성됩니다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새로 생성된 </a:t>
            </a:r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는 이전 보다 빠르게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Google Shape;4500;p49">
            <a:extLst>
              <a:ext uri="{FF2B5EF4-FFF2-40B4-BE49-F238E27FC236}">
                <a16:creationId xmlns:a16="http://schemas.microsoft.com/office/drawing/2014/main" id="{68C453F6-216A-432F-B0A0-6791CE357EA3}"/>
              </a:ext>
            </a:extLst>
          </p:cNvPr>
          <p:cNvSpPr txBox="1">
            <a:spLocks/>
          </p:cNvSpPr>
          <p:nvPr/>
        </p:nvSpPr>
        <p:spPr>
          <a:xfrm>
            <a:off x="4479983" y="1346588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C9A95E"/>
                </a:solidFill>
              </a:rPr>
              <a:t>Meteor</a:t>
            </a:r>
          </a:p>
        </p:txBody>
      </p:sp>
      <p:sp>
        <p:nvSpPr>
          <p:cNvPr id="18" name="Google Shape;16115;p66">
            <a:extLst>
              <a:ext uri="{FF2B5EF4-FFF2-40B4-BE49-F238E27FC236}">
                <a16:creationId xmlns:a16="http://schemas.microsoft.com/office/drawing/2014/main" id="{8F20AA5D-7FFD-490D-B8D3-7F3D161470A7}"/>
              </a:ext>
            </a:extLst>
          </p:cNvPr>
          <p:cNvSpPr/>
          <p:nvPr/>
        </p:nvSpPr>
        <p:spPr>
          <a:xfrm>
            <a:off x="4100438" y="1355722"/>
            <a:ext cx="306000" cy="342000"/>
          </a:xfrm>
          <a:custGeom>
            <a:avLst/>
            <a:gdLst/>
            <a:ahLst/>
            <a:cxnLst/>
            <a:rect l="l" t="t" r="r" b="b"/>
            <a:pathLst>
              <a:path w="11169" h="11169" extrusionOk="0">
                <a:moveTo>
                  <a:pt x="5585" y="382"/>
                </a:moveTo>
                <a:cubicBezTo>
                  <a:pt x="6990" y="382"/>
                  <a:pt x="8311" y="930"/>
                  <a:pt x="9311" y="1906"/>
                </a:cubicBezTo>
                <a:cubicBezTo>
                  <a:pt x="10300" y="2906"/>
                  <a:pt x="10835" y="4216"/>
                  <a:pt x="10835" y="5633"/>
                </a:cubicBezTo>
                <a:cubicBezTo>
                  <a:pt x="10835" y="7002"/>
                  <a:pt x="10288" y="8311"/>
                  <a:pt x="9311" y="9312"/>
                </a:cubicBezTo>
                <a:cubicBezTo>
                  <a:pt x="8311" y="10300"/>
                  <a:pt x="7002" y="10836"/>
                  <a:pt x="5585" y="10836"/>
                </a:cubicBezTo>
                <a:cubicBezTo>
                  <a:pt x="4192" y="10836"/>
                  <a:pt x="2858" y="10288"/>
                  <a:pt x="1870" y="9312"/>
                </a:cubicBezTo>
                <a:cubicBezTo>
                  <a:pt x="870" y="8311"/>
                  <a:pt x="334" y="7002"/>
                  <a:pt x="334" y="5585"/>
                </a:cubicBezTo>
                <a:cubicBezTo>
                  <a:pt x="334" y="4192"/>
                  <a:pt x="882" y="2858"/>
                  <a:pt x="1870" y="1870"/>
                </a:cubicBezTo>
                <a:cubicBezTo>
                  <a:pt x="1953" y="1775"/>
                  <a:pt x="2061" y="1668"/>
                  <a:pt x="2168" y="1596"/>
                </a:cubicBezTo>
                <a:lnTo>
                  <a:pt x="2418" y="2001"/>
                </a:lnTo>
                <a:cubicBezTo>
                  <a:pt x="2465" y="2073"/>
                  <a:pt x="2489" y="2180"/>
                  <a:pt x="2465" y="2263"/>
                </a:cubicBezTo>
                <a:lnTo>
                  <a:pt x="2168" y="3537"/>
                </a:lnTo>
                <a:cubicBezTo>
                  <a:pt x="2120" y="3692"/>
                  <a:pt x="2180" y="3870"/>
                  <a:pt x="2299" y="4013"/>
                </a:cubicBezTo>
                <a:lnTo>
                  <a:pt x="3489" y="5228"/>
                </a:lnTo>
                <a:cubicBezTo>
                  <a:pt x="3586" y="5335"/>
                  <a:pt x="3721" y="5384"/>
                  <a:pt x="3869" y="5384"/>
                </a:cubicBezTo>
                <a:cubicBezTo>
                  <a:pt x="3885" y="5384"/>
                  <a:pt x="3901" y="5384"/>
                  <a:pt x="3918" y="5382"/>
                </a:cubicBezTo>
                <a:lnTo>
                  <a:pt x="4811" y="5275"/>
                </a:lnTo>
                <a:lnTo>
                  <a:pt x="5692" y="6014"/>
                </a:lnTo>
                <a:lnTo>
                  <a:pt x="5418" y="6752"/>
                </a:lnTo>
                <a:cubicBezTo>
                  <a:pt x="5406" y="6787"/>
                  <a:pt x="5406" y="6847"/>
                  <a:pt x="5442" y="6883"/>
                </a:cubicBezTo>
                <a:lnTo>
                  <a:pt x="5573" y="7109"/>
                </a:lnTo>
                <a:cubicBezTo>
                  <a:pt x="5606" y="7158"/>
                  <a:pt x="5661" y="7185"/>
                  <a:pt x="5720" y="7185"/>
                </a:cubicBezTo>
                <a:cubicBezTo>
                  <a:pt x="5746" y="7185"/>
                  <a:pt x="5773" y="7179"/>
                  <a:pt x="5799" y="7168"/>
                </a:cubicBezTo>
                <a:cubicBezTo>
                  <a:pt x="5871" y="7121"/>
                  <a:pt x="5894" y="7014"/>
                  <a:pt x="5859" y="6942"/>
                </a:cubicBezTo>
                <a:lnTo>
                  <a:pt x="5763" y="6787"/>
                </a:lnTo>
                <a:lnTo>
                  <a:pt x="6133" y="5799"/>
                </a:lnTo>
                <a:lnTo>
                  <a:pt x="7621" y="6002"/>
                </a:lnTo>
                <a:lnTo>
                  <a:pt x="8930" y="6930"/>
                </a:lnTo>
                <a:cubicBezTo>
                  <a:pt x="8978" y="6954"/>
                  <a:pt x="9014" y="7002"/>
                  <a:pt x="9014" y="7061"/>
                </a:cubicBezTo>
                <a:cubicBezTo>
                  <a:pt x="9014" y="7121"/>
                  <a:pt x="8990" y="7168"/>
                  <a:pt x="8966" y="7204"/>
                </a:cubicBezTo>
                <a:lnTo>
                  <a:pt x="6466" y="10169"/>
                </a:lnTo>
                <a:lnTo>
                  <a:pt x="6454" y="10169"/>
                </a:lnTo>
                <a:lnTo>
                  <a:pt x="6275" y="10038"/>
                </a:lnTo>
                <a:lnTo>
                  <a:pt x="6275" y="10026"/>
                </a:lnTo>
                <a:lnTo>
                  <a:pt x="6597" y="8264"/>
                </a:lnTo>
                <a:cubicBezTo>
                  <a:pt x="6597" y="8216"/>
                  <a:pt x="6597" y="8192"/>
                  <a:pt x="6585" y="8145"/>
                </a:cubicBezTo>
                <a:lnTo>
                  <a:pt x="6192" y="7502"/>
                </a:lnTo>
                <a:cubicBezTo>
                  <a:pt x="6167" y="7452"/>
                  <a:pt x="6109" y="7426"/>
                  <a:pt x="6051" y="7426"/>
                </a:cubicBezTo>
                <a:cubicBezTo>
                  <a:pt x="6025" y="7426"/>
                  <a:pt x="6000" y="7431"/>
                  <a:pt x="5978" y="7442"/>
                </a:cubicBezTo>
                <a:cubicBezTo>
                  <a:pt x="5894" y="7490"/>
                  <a:pt x="5871" y="7597"/>
                  <a:pt x="5918" y="7668"/>
                </a:cubicBezTo>
                <a:lnTo>
                  <a:pt x="6275" y="8264"/>
                </a:lnTo>
                <a:lnTo>
                  <a:pt x="5954" y="9966"/>
                </a:lnTo>
                <a:cubicBezTo>
                  <a:pt x="5930" y="10097"/>
                  <a:pt x="5990" y="10216"/>
                  <a:pt x="6097" y="10300"/>
                </a:cubicBezTo>
                <a:lnTo>
                  <a:pt x="6275" y="10443"/>
                </a:lnTo>
                <a:cubicBezTo>
                  <a:pt x="6335" y="10478"/>
                  <a:pt x="6406" y="10502"/>
                  <a:pt x="6466" y="10502"/>
                </a:cubicBezTo>
                <a:cubicBezTo>
                  <a:pt x="6573" y="10502"/>
                  <a:pt x="6656" y="10455"/>
                  <a:pt x="6716" y="10383"/>
                </a:cubicBezTo>
                <a:lnTo>
                  <a:pt x="9216" y="7418"/>
                </a:lnTo>
                <a:cubicBezTo>
                  <a:pt x="9311" y="7311"/>
                  <a:pt x="9347" y="7168"/>
                  <a:pt x="9335" y="7014"/>
                </a:cubicBezTo>
                <a:cubicBezTo>
                  <a:pt x="9323" y="6871"/>
                  <a:pt x="9228" y="6752"/>
                  <a:pt x="9133" y="6656"/>
                </a:cubicBezTo>
                <a:lnTo>
                  <a:pt x="7787" y="5716"/>
                </a:lnTo>
                <a:cubicBezTo>
                  <a:pt x="7776" y="5704"/>
                  <a:pt x="7740" y="5692"/>
                  <a:pt x="7716" y="5692"/>
                </a:cubicBezTo>
                <a:lnTo>
                  <a:pt x="6049" y="5454"/>
                </a:lnTo>
                <a:cubicBezTo>
                  <a:pt x="6040" y="5452"/>
                  <a:pt x="6031" y="5452"/>
                  <a:pt x="6022" y="5452"/>
                </a:cubicBezTo>
                <a:cubicBezTo>
                  <a:pt x="5958" y="5452"/>
                  <a:pt x="5891" y="5488"/>
                  <a:pt x="5871" y="5561"/>
                </a:cubicBezTo>
                <a:lnTo>
                  <a:pt x="5811" y="5704"/>
                </a:lnTo>
                <a:lnTo>
                  <a:pt x="4966" y="4990"/>
                </a:lnTo>
                <a:cubicBezTo>
                  <a:pt x="4930" y="4966"/>
                  <a:pt x="4882" y="4942"/>
                  <a:pt x="4847" y="4942"/>
                </a:cubicBezTo>
                <a:lnTo>
                  <a:pt x="4216" y="5025"/>
                </a:lnTo>
                <a:lnTo>
                  <a:pt x="4192" y="4466"/>
                </a:lnTo>
                <a:cubicBezTo>
                  <a:pt x="4192" y="4382"/>
                  <a:pt x="4251" y="4287"/>
                  <a:pt x="4335" y="4275"/>
                </a:cubicBezTo>
                <a:lnTo>
                  <a:pt x="5466" y="4097"/>
                </a:lnTo>
                <a:lnTo>
                  <a:pt x="5478" y="4501"/>
                </a:lnTo>
                <a:cubicBezTo>
                  <a:pt x="5478" y="4585"/>
                  <a:pt x="5561" y="4668"/>
                  <a:pt x="5644" y="4668"/>
                </a:cubicBezTo>
                <a:cubicBezTo>
                  <a:pt x="5740" y="4668"/>
                  <a:pt x="5811" y="4585"/>
                  <a:pt x="5811" y="4501"/>
                </a:cubicBezTo>
                <a:lnTo>
                  <a:pt x="5799" y="3978"/>
                </a:lnTo>
                <a:lnTo>
                  <a:pt x="6454" y="3239"/>
                </a:lnTo>
                <a:cubicBezTo>
                  <a:pt x="6514" y="3156"/>
                  <a:pt x="6514" y="3073"/>
                  <a:pt x="6430" y="3001"/>
                </a:cubicBezTo>
                <a:cubicBezTo>
                  <a:pt x="6396" y="2973"/>
                  <a:pt x="6359" y="2958"/>
                  <a:pt x="6321" y="2958"/>
                </a:cubicBezTo>
                <a:cubicBezTo>
                  <a:pt x="6279" y="2958"/>
                  <a:pt x="6236" y="2976"/>
                  <a:pt x="6192" y="3013"/>
                </a:cubicBezTo>
                <a:lnTo>
                  <a:pt x="5525" y="3775"/>
                </a:lnTo>
                <a:lnTo>
                  <a:pt x="4275" y="3978"/>
                </a:lnTo>
                <a:cubicBezTo>
                  <a:pt x="4025" y="4025"/>
                  <a:pt x="3835" y="4251"/>
                  <a:pt x="3847" y="4513"/>
                </a:cubicBezTo>
                <a:lnTo>
                  <a:pt x="3870" y="5085"/>
                </a:lnTo>
                <a:lnTo>
                  <a:pt x="3858" y="5085"/>
                </a:lnTo>
                <a:cubicBezTo>
                  <a:pt x="3799" y="5085"/>
                  <a:pt x="3739" y="5061"/>
                  <a:pt x="3716" y="5025"/>
                </a:cubicBezTo>
                <a:lnTo>
                  <a:pt x="2525" y="3799"/>
                </a:lnTo>
                <a:cubicBezTo>
                  <a:pt x="2477" y="3751"/>
                  <a:pt x="2465" y="3692"/>
                  <a:pt x="2477" y="3620"/>
                </a:cubicBezTo>
                <a:lnTo>
                  <a:pt x="2775" y="2358"/>
                </a:lnTo>
                <a:cubicBezTo>
                  <a:pt x="2823" y="2180"/>
                  <a:pt x="2787" y="1989"/>
                  <a:pt x="2680" y="1834"/>
                </a:cubicBezTo>
                <a:lnTo>
                  <a:pt x="2418" y="1406"/>
                </a:lnTo>
                <a:cubicBezTo>
                  <a:pt x="2668" y="1215"/>
                  <a:pt x="2954" y="1037"/>
                  <a:pt x="3239" y="894"/>
                </a:cubicBezTo>
                <a:lnTo>
                  <a:pt x="3454" y="1251"/>
                </a:lnTo>
                <a:cubicBezTo>
                  <a:pt x="3485" y="1306"/>
                  <a:pt x="3536" y="1330"/>
                  <a:pt x="3588" y="1330"/>
                </a:cubicBezTo>
                <a:cubicBezTo>
                  <a:pt x="3616" y="1330"/>
                  <a:pt x="3643" y="1323"/>
                  <a:pt x="3668" y="1311"/>
                </a:cubicBezTo>
                <a:lnTo>
                  <a:pt x="4442" y="989"/>
                </a:lnTo>
                <a:lnTo>
                  <a:pt x="5168" y="953"/>
                </a:lnTo>
                <a:cubicBezTo>
                  <a:pt x="5216" y="953"/>
                  <a:pt x="5228" y="977"/>
                  <a:pt x="5240" y="989"/>
                </a:cubicBezTo>
                <a:cubicBezTo>
                  <a:pt x="5263" y="1001"/>
                  <a:pt x="5275" y="1013"/>
                  <a:pt x="5275" y="1061"/>
                </a:cubicBezTo>
                <a:cubicBezTo>
                  <a:pt x="5275" y="1096"/>
                  <a:pt x="5240" y="1120"/>
                  <a:pt x="5228" y="1132"/>
                </a:cubicBezTo>
                <a:lnTo>
                  <a:pt x="4585" y="1453"/>
                </a:lnTo>
                <a:cubicBezTo>
                  <a:pt x="4525" y="1477"/>
                  <a:pt x="4501" y="1525"/>
                  <a:pt x="4501" y="1596"/>
                </a:cubicBezTo>
                <a:cubicBezTo>
                  <a:pt x="4501" y="1668"/>
                  <a:pt x="4525" y="1715"/>
                  <a:pt x="4585" y="1751"/>
                </a:cubicBezTo>
                <a:lnTo>
                  <a:pt x="5621" y="2346"/>
                </a:lnTo>
                <a:cubicBezTo>
                  <a:pt x="5641" y="2360"/>
                  <a:pt x="5666" y="2366"/>
                  <a:pt x="5693" y="2366"/>
                </a:cubicBezTo>
                <a:cubicBezTo>
                  <a:pt x="5712" y="2366"/>
                  <a:pt x="5732" y="2363"/>
                  <a:pt x="5752" y="2358"/>
                </a:cubicBezTo>
                <a:cubicBezTo>
                  <a:pt x="5799" y="2346"/>
                  <a:pt x="5823" y="2311"/>
                  <a:pt x="5859" y="2263"/>
                </a:cubicBezTo>
                <a:lnTo>
                  <a:pt x="6109" y="1608"/>
                </a:lnTo>
                <a:lnTo>
                  <a:pt x="7240" y="2311"/>
                </a:lnTo>
                <a:lnTo>
                  <a:pt x="7240" y="2323"/>
                </a:lnTo>
                <a:cubicBezTo>
                  <a:pt x="7240" y="2323"/>
                  <a:pt x="7240" y="2346"/>
                  <a:pt x="7228" y="2346"/>
                </a:cubicBezTo>
                <a:lnTo>
                  <a:pt x="6716" y="2501"/>
                </a:lnTo>
                <a:cubicBezTo>
                  <a:pt x="6633" y="2537"/>
                  <a:pt x="6585" y="2620"/>
                  <a:pt x="6609" y="2715"/>
                </a:cubicBezTo>
                <a:cubicBezTo>
                  <a:pt x="6644" y="2787"/>
                  <a:pt x="6704" y="2835"/>
                  <a:pt x="6764" y="2835"/>
                </a:cubicBezTo>
                <a:cubicBezTo>
                  <a:pt x="6775" y="2835"/>
                  <a:pt x="6787" y="2835"/>
                  <a:pt x="6811" y="2823"/>
                </a:cubicBezTo>
                <a:lnTo>
                  <a:pt x="7311" y="2656"/>
                </a:lnTo>
                <a:cubicBezTo>
                  <a:pt x="7430" y="2608"/>
                  <a:pt x="7526" y="2501"/>
                  <a:pt x="7537" y="2370"/>
                </a:cubicBezTo>
                <a:cubicBezTo>
                  <a:pt x="7549" y="2239"/>
                  <a:pt x="7490" y="2120"/>
                  <a:pt x="7371" y="2049"/>
                </a:cubicBezTo>
                <a:lnTo>
                  <a:pt x="6073" y="1239"/>
                </a:lnTo>
                <a:cubicBezTo>
                  <a:pt x="6052" y="1225"/>
                  <a:pt x="6027" y="1219"/>
                  <a:pt x="6000" y="1219"/>
                </a:cubicBezTo>
                <a:cubicBezTo>
                  <a:pt x="5981" y="1219"/>
                  <a:pt x="5962" y="1222"/>
                  <a:pt x="5942" y="1227"/>
                </a:cubicBezTo>
                <a:cubicBezTo>
                  <a:pt x="5894" y="1239"/>
                  <a:pt x="5859" y="1275"/>
                  <a:pt x="5835" y="1311"/>
                </a:cubicBezTo>
                <a:lnTo>
                  <a:pt x="5585" y="1965"/>
                </a:lnTo>
                <a:lnTo>
                  <a:pt x="4990" y="1632"/>
                </a:lnTo>
                <a:lnTo>
                  <a:pt x="5347" y="1453"/>
                </a:lnTo>
                <a:cubicBezTo>
                  <a:pt x="5478" y="1394"/>
                  <a:pt x="5561" y="1275"/>
                  <a:pt x="5585" y="1120"/>
                </a:cubicBezTo>
                <a:cubicBezTo>
                  <a:pt x="5597" y="1001"/>
                  <a:pt x="5561" y="882"/>
                  <a:pt x="5478" y="775"/>
                </a:cubicBezTo>
                <a:cubicBezTo>
                  <a:pt x="5394" y="691"/>
                  <a:pt x="5275" y="644"/>
                  <a:pt x="5156" y="644"/>
                </a:cubicBezTo>
                <a:lnTo>
                  <a:pt x="4394" y="680"/>
                </a:lnTo>
                <a:cubicBezTo>
                  <a:pt x="4382" y="680"/>
                  <a:pt x="4347" y="680"/>
                  <a:pt x="4335" y="691"/>
                </a:cubicBezTo>
                <a:lnTo>
                  <a:pt x="3668" y="977"/>
                </a:lnTo>
                <a:lnTo>
                  <a:pt x="3549" y="775"/>
                </a:lnTo>
                <a:cubicBezTo>
                  <a:pt x="4192" y="513"/>
                  <a:pt x="4870" y="382"/>
                  <a:pt x="5585" y="382"/>
                </a:cubicBezTo>
                <a:close/>
                <a:moveTo>
                  <a:pt x="5585" y="1"/>
                </a:moveTo>
                <a:cubicBezTo>
                  <a:pt x="4097" y="1"/>
                  <a:pt x="2704" y="584"/>
                  <a:pt x="1644" y="1644"/>
                </a:cubicBezTo>
                <a:cubicBezTo>
                  <a:pt x="584" y="2704"/>
                  <a:pt x="1" y="4097"/>
                  <a:pt x="1" y="5585"/>
                </a:cubicBezTo>
                <a:cubicBezTo>
                  <a:pt x="1" y="7073"/>
                  <a:pt x="584" y="8478"/>
                  <a:pt x="1644" y="9526"/>
                </a:cubicBezTo>
                <a:cubicBezTo>
                  <a:pt x="2704" y="10586"/>
                  <a:pt x="4097" y="11169"/>
                  <a:pt x="5585" y="11169"/>
                </a:cubicBezTo>
                <a:cubicBezTo>
                  <a:pt x="7073" y="11169"/>
                  <a:pt x="8478" y="10586"/>
                  <a:pt x="9526" y="9526"/>
                </a:cubicBezTo>
                <a:cubicBezTo>
                  <a:pt x="10585" y="8478"/>
                  <a:pt x="11169" y="7073"/>
                  <a:pt x="11169" y="5585"/>
                </a:cubicBezTo>
                <a:cubicBezTo>
                  <a:pt x="11169" y="4097"/>
                  <a:pt x="10585" y="2692"/>
                  <a:pt x="9526" y="1644"/>
                </a:cubicBezTo>
                <a:cubicBezTo>
                  <a:pt x="8478" y="584"/>
                  <a:pt x="7073" y="1"/>
                  <a:pt x="5585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rgbClr val="C9A95E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27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규칙</a:t>
            </a:r>
            <a:endParaRPr dirty="0"/>
          </a:p>
        </p:txBody>
      </p:sp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Google Shape;4497;p49">
            <a:extLst>
              <a:ext uri="{FF2B5EF4-FFF2-40B4-BE49-F238E27FC236}">
                <a16:creationId xmlns:a16="http://schemas.microsoft.com/office/drawing/2014/main" id="{C4AB45EA-E308-4712-B8ED-81B521F5EEE4}"/>
              </a:ext>
            </a:extLst>
          </p:cNvPr>
          <p:cNvSpPr txBox="1">
            <a:spLocks/>
          </p:cNvSpPr>
          <p:nvPr/>
        </p:nvSpPr>
        <p:spPr>
          <a:xfrm>
            <a:off x="4476080" y="1339678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C9A95E"/>
                </a:solidFill>
              </a:rPr>
              <a:t>Missile</a:t>
            </a:r>
          </a:p>
        </p:txBody>
      </p:sp>
      <p:sp>
        <p:nvSpPr>
          <p:cNvPr id="8" name="Google Shape;4510;p49">
            <a:extLst>
              <a:ext uri="{FF2B5EF4-FFF2-40B4-BE49-F238E27FC236}">
                <a16:creationId xmlns:a16="http://schemas.microsoft.com/office/drawing/2014/main" id="{9A29ED2C-5B6D-4EC3-BDFC-0F8BC4F9C7A5}"/>
              </a:ext>
            </a:extLst>
          </p:cNvPr>
          <p:cNvSpPr/>
          <p:nvPr/>
        </p:nvSpPr>
        <p:spPr>
          <a:xfrm rot="1800003">
            <a:off x="3973539" y="1303198"/>
            <a:ext cx="559799" cy="484931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06C64-0C82-44E2-9845-15B697620EE7}"/>
              </a:ext>
            </a:extLst>
          </p:cNvPr>
          <p:cNvSpPr txBox="1"/>
          <p:nvPr/>
        </p:nvSpPr>
        <p:spPr>
          <a:xfrm>
            <a:off x="1741714" y="2002971"/>
            <a:ext cx="59740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Missile</a:t>
            </a:r>
            <a:r>
              <a:rPr lang="ko-KR" altLang="en-US" dirty="0">
                <a:solidFill>
                  <a:schemeClr val="bg1"/>
                </a:solidFill>
              </a:rPr>
              <a:t>을 사용하여 </a:t>
            </a:r>
            <a:r>
              <a:rPr lang="en-US" altLang="ko-KR" dirty="0">
                <a:solidFill>
                  <a:schemeClr val="bg1"/>
                </a:solidFill>
              </a:rPr>
              <a:t>Meteor</a:t>
            </a:r>
            <a:r>
              <a:rPr lang="ko-KR" altLang="en-US" dirty="0">
                <a:solidFill>
                  <a:schemeClr val="bg1"/>
                </a:solidFill>
              </a:rPr>
              <a:t>를 파괴할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미사일은 </a:t>
            </a:r>
            <a:r>
              <a:rPr lang="en-US" altLang="ko-KR" dirty="0">
                <a:solidFill>
                  <a:schemeClr val="bg1"/>
                </a:solidFill>
              </a:rPr>
              <a:t>Fighter</a:t>
            </a:r>
            <a:r>
              <a:rPr lang="ko-KR" altLang="en-US" dirty="0">
                <a:solidFill>
                  <a:schemeClr val="bg1"/>
                </a:solidFill>
              </a:rPr>
              <a:t>의 위치에서 발사됩니다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여러 개의 미사일을 발사할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Google Shape;13028;p61">
            <a:extLst>
              <a:ext uri="{FF2B5EF4-FFF2-40B4-BE49-F238E27FC236}">
                <a16:creationId xmlns:a16="http://schemas.microsoft.com/office/drawing/2014/main" id="{3EF285B5-2502-48B2-8A1F-8F30B1F6D411}"/>
              </a:ext>
            </a:extLst>
          </p:cNvPr>
          <p:cNvSpPr/>
          <p:nvPr/>
        </p:nvSpPr>
        <p:spPr>
          <a:xfrm>
            <a:off x="4215653" y="1374663"/>
            <a:ext cx="75570" cy="342000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rgbClr val="C9A95E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67317"/>
      </p:ext>
    </p:extLst>
  </p:cSld>
  <p:clrMapOvr>
    <a:masterClrMapping/>
  </p:clrMapOvr>
</p:sld>
</file>

<file path=ppt/theme/theme1.xml><?xml version="1.0" encoding="utf-8"?>
<a:theme xmlns:a="http://schemas.openxmlformats.org/drawingml/2006/main" name="Honeycomb Meeting by Slidesgo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CCCCCC"/>
      </a:lt2>
      <a:accent1>
        <a:srgbClr val="C9A95E"/>
      </a:accent1>
      <a:accent2>
        <a:srgbClr val="212121"/>
      </a:accent2>
      <a:accent3>
        <a:srgbClr val="DDB453"/>
      </a:accent3>
      <a:accent4>
        <a:srgbClr val="DFC17B"/>
      </a:accent4>
      <a:accent5>
        <a:srgbClr val="6D551D"/>
      </a:accent5>
      <a:accent6>
        <a:srgbClr val="2E2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476</Words>
  <Application>Microsoft Office PowerPoint</Application>
  <PresentationFormat>화면 슬라이드 쇼(16:9)</PresentationFormat>
  <Paragraphs>217</Paragraphs>
  <Slides>36</Slides>
  <Notes>36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Economica</vt:lpstr>
      <vt:lpstr>Fira Sans Extra Condensed Medium</vt:lpstr>
      <vt:lpstr>Lato</vt:lpstr>
      <vt:lpstr>Lato Light</vt:lpstr>
      <vt:lpstr>Roboto Condensed Light</vt:lpstr>
      <vt:lpstr>Arial</vt:lpstr>
      <vt:lpstr>Honeycomb Meeting by Slidesgo</vt:lpstr>
      <vt:lpstr>Microprocessor  4조 First Spring</vt:lpstr>
      <vt:lpstr>Contents</vt:lpstr>
      <vt:lpstr>SECTION 01 프로젝트 개요</vt:lpstr>
      <vt:lpstr>주제</vt:lpstr>
      <vt:lpstr>구현 도구</vt:lpstr>
      <vt:lpstr>게임 구성</vt:lpstr>
      <vt:lpstr>게임 규칙</vt:lpstr>
      <vt:lpstr>게임 규칙</vt:lpstr>
      <vt:lpstr>게임 규칙</vt:lpstr>
      <vt:lpstr>게임 규칙</vt:lpstr>
      <vt:lpstr>SECTION 02 코드</vt:lpstr>
      <vt:lpstr>LCD 관련 함수</vt:lpstr>
      <vt:lpstr>GLCD_setTextColor</vt:lpstr>
      <vt:lpstr>GLCD_setBackColor</vt:lpstr>
      <vt:lpstr>GLCD_clear</vt:lpstr>
      <vt:lpstr>GLCD_displayChar</vt:lpstr>
      <vt:lpstr>GLCD_displayStringLn</vt:lpstr>
      <vt:lpstr>주요 함수</vt:lpstr>
      <vt:lpstr>gameInit</vt:lpstr>
      <vt:lpstr>rungame</vt:lpstr>
      <vt:lpstr>joystick</vt:lpstr>
      <vt:lpstr>fighterMove</vt:lpstr>
      <vt:lpstr>fire</vt:lpstr>
      <vt:lpstr>missileMove</vt:lpstr>
      <vt:lpstr>PowerPoint 프레젠테이션</vt:lpstr>
      <vt:lpstr>createMeteor</vt:lpstr>
      <vt:lpstr>moveMeteor</vt:lpstr>
      <vt:lpstr>PowerPoint 프레젠테이션</vt:lpstr>
      <vt:lpstr>gameOver</vt:lpstr>
      <vt:lpstr>PowerPoint 프레젠테이션</vt:lpstr>
      <vt:lpstr>SECTION 03 실행 영상</vt:lpstr>
      <vt:lpstr>게임 실행</vt:lpstr>
      <vt:lpstr>Fighter 부서진 경우</vt:lpstr>
      <vt:lpstr>Meteor 3회 놓친 경우</vt:lpstr>
      <vt:lpstr>MEETING OBJECTIVES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  4조 First Spring</dc:title>
  <cp:lastModifiedBy>김진산</cp:lastModifiedBy>
  <cp:revision>15</cp:revision>
  <dcterms:modified xsi:type="dcterms:W3CDTF">2020-06-04T09:24:26Z</dcterms:modified>
</cp:coreProperties>
</file>